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0"/>
  </p:notesMasterIdLst>
  <p:sldIdLst>
    <p:sldId id="256" r:id="rId2"/>
    <p:sldId id="418" r:id="rId3"/>
    <p:sldId id="650" r:id="rId4"/>
    <p:sldId id="589" r:id="rId5"/>
    <p:sldId id="651" r:id="rId6"/>
    <p:sldId id="653" r:id="rId7"/>
    <p:sldId id="657" r:id="rId8"/>
    <p:sldId id="656" r:id="rId9"/>
    <p:sldId id="658" r:id="rId10"/>
    <p:sldId id="659" r:id="rId11"/>
    <p:sldId id="660" r:id="rId12"/>
    <p:sldId id="662" r:id="rId13"/>
    <p:sldId id="655" r:id="rId14"/>
    <p:sldId id="536" r:id="rId15"/>
    <p:sldId id="677" r:id="rId16"/>
    <p:sldId id="678" r:id="rId17"/>
    <p:sldId id="663" r:id="rId18"/>
    <p:sldId id="534" r:id="rId19"/>
    <p:sldId id="681" r:id="rId20"/>
    <p:sldId id="596" r:id="rId21"/>
    <p:sldId id="684" r:id="rId22"/>
    <p:sldId id="686" r:id="rId23"/>
    <p:sldId id="687" r:id="rId24"/>
    <p:sldId id="691" r:id="rId25"/>
    <p:sldId id="689" r:id="rId26"/>
    <p:sldId id="734" r:id="rId27"/>
    <p:sldId id="735" r:id="rId28"/>
    <p:sldId id="736" r:id="rId29"/>
    <p:sldId id="667" r:id="rId30"/>
    <p:sldId id="694" r:id="rId31"/>
    <p:sldId id="668" r:id="rId32"/>
    <p:sldId id="669" r:id="rId33"/>
    <p:sldId id="671" r:id="rId34"/>
    <p:sldId id="673" r:id="rId35"/>
    <p:sldId id="672" r:id="rId36"/>
    <p:sldId id="674" r:id="rId37"/>
    <p:sldId id="675" r:id="rId38"/>
    <p:sldId id="706" r:id="rId39"/>
    <p:sldId id="707" r:id="rId40"/>
    <p:sldId id="676" r:id="rId41"/>
    <p:sldId id="709" r:id="rId42"/>
    <p:sldId id="679" r:id="rId43"/>
    <p:sldId id="556" r:id="rId44"/>
    <p:sldId id="555" r:id="rId45"/>
    <p:sldId id="537" r:id="rId46"/>
    <p:sldId id="569" r:id="rId47"/>
    <p:sldId id="570" r:id="rId48"/>
    <p:sldId id="568" r:id="rId49"/>
    <p:sldId id="711" r:id="rId50"/>
    <p:sldId id="576" r:id="rId51"/>
    <p:sldId id="575" r:id="rId52"/>
    <p:sldId id="574" r:id="rId53"/>
    <p:sldId id="522" r:id="rId54"/>
    <p:sldId id="630" r:id="rId55"/>
    <p:sldId id="631" r:id="rId56"/>
    <p:sldId id="632" r:id="rId57"/>
    <p:sldId id="634" r:id="rId58"/>
    <p:sldId id="633" r:id="rId59"/>
    <p:sldId id="529" r:id="rId60"/>
    <p:sldId id="712" r:id="rId61"/>
    <p:sldId id="637" r:id="rId62"/>
    <p:sldId id="638" r:id="rId63"/>
    <p:sldId id="639" r:id="rId64"/>
    <p:sldId id="640" r:id="rId65"/>
    <p:sldId id="523" r:id="rId66"/>
    <p:sldId id="641" r:id="rId67"/>
    <p:sldId id="727" r:id="rId68"/>
    <p:sldId id="721" r:id="rId69"/>
    <p:sldId id="722" r:id="rId70"/>
    <p:sldId id="723" r:id="rId71"/>
    <p:sldId id="724" r:id="rId72"/>
    <p:sldId id="725" r:id="rId73"/>
    <p:sldId id="726" r:id="rId74"/>
    <p:sldId id="733" r:id="rId75"/>
    <p:sldId id="525" r:id="rId76"/>
    <p:sldId id="526" r:id="rId77"/>
    <p:sldId id="728" r:id="rId78"/>
    <p:sldId id="729" r:id="rId79"/>
    <p:sldId id="580" r:id="rId80"/>
    <p:sldId id="730" r:id="rId81"/>
    <p:sldId id="582" r:id="rId82"/>
    <p:sldId id="583" r:id="rId83"/>
    <p:sldId id="581" r:id="rId84"/>
    <p:sldId id="732" r:id="rId85"/>
    <p:sldId id="586" r:id="rId86"/>
    <p:sldId id="643" r:id="rId87"/>
    <p:sldId id="644" r:id="rId88"/>
    <p:sldId id="645" r:id="rId89"/>
    <p:sldId id="646" r:id="rId90"/>
    <p:sldId id="647" r:id="rId91"/>
    <p:sldId id="713" r:id="rId92"/>
    <p:sldId id="714" r:id="rId93"/>
    <p:sldId id="715" r:id="rId94"/>
    <p:sldId id="716" r:id="rId95"/>
    <p:sldId id="719" r:id="rId96"/>
    <p:sldId id="717" r:id="rId97"/>
    <p:sldId id="720" r:id="rId98"/>
    <p:sldId id="636" r:id="rId9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0066FF"/>
    <a:srgbClr val="0099FF"/>
    <a:srgbClr val="3399FF"/>
    <a:srgbClr val="3366CC"/>
    <a:srgbClr val="0066CC"/>
    <a:srgbClr val="009900"/>
    <a:srgbClr val="00FF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51" autoAdjust="0"/>
    <p:restoredTop sz="94660"/>
  </p:normalViewPr>
  <p:slideViewPr>
    <p:cSldViewPr>
      <p:cViewPr varScale="1">
        <p:scale>
          <a:sx n="104" d="100"/>
          <a:sy n="104" d="100"/>
        </p:scale>
        <p:origin x="22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B535A-2822-4778-A063-CA405F525EC2}" type="datetimeFigureOut">
              <a:rPr lang="zh-CN" altLang="en-US" smtClean="0"/>
              <a:t>2024/11/30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C6212-6D43-4DED-A38A-F80FD1981D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3A6FA-F8BA-46AC-8A9B-86FDAB2DA3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66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7F62C-F2A4-4FFD-BC41-15FC8524FA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D179E-5EC9-4346-94D5-AD14ABB34E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8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00283-313E-471D-BE9D-5AB69E16E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BE63D-D17A-4079-9A76-8A05014DB0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91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81F21-8D7E-4F63-A9CF-5922E82C15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87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55D5F-A551-4160-8F26-A7A34CA5C5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43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2173-EC81-4DC3-93F8-AC19DB6781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269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C3A23-2058-4E3E-94F7-6B6D266A07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54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8BC14-32E8-4697-A7B3-5E9BDD907A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50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F554-0FDA-4B88-BCD9-638ACEACAB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9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BC79-13EB-45B5-B13B-7D60D04D62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3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E14871D-5B3A-40A9-83BC-AD5450B46E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7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36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0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slide" Target="slide7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slide" Target="slide77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3" Type="http://schemas.openxmlformats.org/officeDocument/2006/relationships/image" Target="../media/image78.emf"/><Relationship Id="rId12" Type="http://schemas.openxmlformats.org/officeDocument/2006/relationships/image" Target="../media/image7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1.png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78.em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5.png"/><Relationship Id="rId7" Type="http://schemas.openxmlformats.org/officeDocument/2006/relationships/image" Target="../media/image97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0.png"/><Relationship Id="rId5" Type="http://schemas.openxmlformats.org/officeDocument/2006/relationships/image" Target="../media/image96.png"/><Relationship Id="rId4" Type="http://schemas.openxmlformats.org/officeDocument/2006/relationships/slide" Target="slide7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.png"/><Relationship Id="rId7" Type="http://schemas.openxmlformats.org/officeDocument/2006/relationships/image" Target="../media/image10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9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slide" Target="slide7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3.png"/><Relationship Id="rId3" Type="http://schemas.openxmlformats.org/officeDocument/2006/relationships/image" Target="../media/image107.png"/><Relationship Id="rId7" Type="http://schemas.openxmlformats.org/officeDocument/2006/relationships/image" Target="../media/image1030.png"/><Relationship Id="rId12" Type="http://schemas.openxmlformats.org/officeDocument/2006/relationships/image" Target="../media/image11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.png"/><Relationship Id="rId11" Type="http://schemas.openxmlformats.org/officeDocument/2006/relationships/image" Target="../media/image111.png"/><Relationship Id="rId5" Type="http://schemas.openxmlformats.org/officeDocument/2006/relationships/image" Target="../media/image1000.png"/><Relationship Id="rId10" Type="http://schemas.openxmlformats.org/officeDocument/2006/relationships/image" Target="../media/image110.png"/><Relationship Id="rId9" Type="http://schemas.openxmlformats.org/officeDocument/2006/relationships/image" Target="../media/image109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7" Type="http://schemas.openxmlformats.org/officeDocument/2006/relationships/image" Target="../media/image60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0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0.png"/><Relationship Id="rId2" Type="http://schemas.openxmlformats.org/officeDocument/2006/relationships/image" Target="../media/image117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0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1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78.emf"/><Relationship Id="rId7" Type="http://schemas.openxmlformats.org/officeDocument/2006/relationships/image" Target="../media/image126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11" Type="http://schemas.openxmlformats.org/officeDocument/2006/relationships/image" Target="../media/image1280.png"/><Relationship Id="rId5" Type="http://schemas.openxmlformats.org/officeDocument/2006/relationships/image" Target="../media/image124.png"/><Relationship Id="rId10" Type="http://schemas.openxmlformats.org/officeDocument/2006/relationships/image" Target="../media/image129.png"/><Relationship Id="rId4" Type="http://schemas.openxmlformats.org/officeDocument/2006/relationships/image" Target="../media/image123.png"/><Relationship Id="rId9" Type="http://schemas.openxmlformats.org/officeDocument/2006/relationships/image" Target="../media/image12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1.png"/><Relationship Id="rId7" Type="http://schemas.openxmlformats.org/officeDocument/2006/relationships/image" Target="../media/image12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Relationship Id="rId9" Type="http://schemas.openxmlformats.org/officeDocument/2006/relationships/image" Target="../media/image13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38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755576" y="1875734"/>
            <a:ext cx="2927639" cy="39940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72000" bIns="0" anchor="ctr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ea typeface="黑体" panose="02010609060101010101" pitchFamily="49" charset="-122"/>
                <a:cs typeface="Times New Roman" panose="02020603050405020304" pitchFamily="18" charset="0"/>
              </a:rPr>
              <a:t>Intelligent Computing</a:t>
            </a:r>
            <a:endParaRPr lang="zh-CN" altLang="en-US" sz="2000" dirty="0" smtClean="0"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gray">
          <a:xfrm>
            <a:off x="611560" y="1004354"/>
            <a:ext cx="4536504" cy="677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4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6</a:t>
            </a:r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章 计算智能</a:t>
            </a:r>
            <a:endParaRPr lang="zh-CN" altLang="en-US" sz="44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gray">
          <a:xfrm>
            <a:off x="4175516" y="2500546"/>
            <a:ext cx="4321175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b="0" dirty="0" smtClean="0">
                <a:ea typeface="楷体_GB2312" pitchFamily="49" charset="-122"/>
              </a:rPr>
              <a:t>Artificial Intelligence (AI)</a:t>
            </a:r>
            <a:br>
              <a:rPr lang="en-US" altLang="zh-CN" sz="2400" b="0" dirty="0" smtClean="0">
                <a:ea typeface="楷体_GB2312" pitchFamily="49" charset="-122"/>
              </a:rPr>
            </a:br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"/>
          <p:cNvSpPr>
            <a:spLocks noChangeArrowheads="1"/>
          </p:cNvSpPr>
          <p:nvPr/>
        </p:nvSpPr>
        <p:spPr bwMode="auto">
          <a:xfrm>
            <a:off x="624360" y="1025577"/>
            <a:ext cx="2570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⑴、仿生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过程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8963" y="1816100"/>
            <a:ext cx="6071269" cy="3079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定义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zh-CN" sz="2000" b="1" dirty="0" smtClean="0">
                <a:latin typeface="+mn-ea"/>
                <a:ea typeface="+mn-ea"/>
              </a:rPr>
              <a:t>模仿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生物种群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进化过程</a:t>
            </a:r>
            <a:r>
              <a:rPr lang="zh-CN" altLang="zh-CN" sz="2000" b="1" dirty="0" smtClean="0">
                <a:latin typeface="+mn-ea"/>
                <a:ea typeface="+mn-ea"/>
              </a:rPr>
              <a:t>的一类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仿生智能算法</a:t>
            </a:r>
            <a:endParaRPr lang="zh-CN" altLang="en-US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8963" y="2371725"/>
            <a:ext cx="5711825" cy="1846263"/>
            <a:chOff x="588963" y="2371725"/>
            <a:chExt cx="5711825" cy="1846263"/>
          </a:xfrm>
        </p:grpSpPr>
        <p:sp>
          <p:nvSpPr>
            <p:cNvPr id="6" name="矩形 4"/>
            <p:cNvSpPr>
              <a:spLocks noChangeArrowheads="1"/>
            </p:cNvSpPr>
            <p:nvPr/>
          </p:nvSpPr>
          <p:spPr bwMode="auto">
            <a:xfrm>
              <a:off x="588963" y="2459038"/>
              <a:ext cx="1636712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zh-CN" sz="2000" b="1" dirty="0">
                  <a:solidFill>
                    <a:srgbClr val="FF0000"/>
                  </a:solidFill>
                  <a:ea typeface="宋体" panose="02010600030101010101" pitchFamily="2" charset="-122"/>
                  <a:cs typeface="Times New Roman" panose="02020603050405020304" pitchFamily="18" charset="0"/>
                </a:rPr>
                <a:t>基本流程</a:t>
              </a:r>
              <a:r>
                <a:rPr lang="zh-CN" altLang="zh-CN" sz="2000" b="1" dirty="0">
                  <a:ea typeface="宋体" panose="02010600030101010101" pitchFamily="2" charset="-122"/>
                  <a:cs typeface="Times New Roman" panose="02020603050405020304" pitchFamily="18" charset="0"/>
                </a:rPr>
                <a:t>：</a:t>
              </a:r>
              <a:endParaRPr lang="zh-CN" altLang="en-US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225675" y="2371725"/>
              <a:ext cx="4075113" cy="184626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000" b="1" kern="100" dirty="0">
                  <a:latin typeface="+mn-ea"/>
                  <a:ea typeface="+mn-ea"/>
                  <a:cs typeface="Times New Roman" panose="02020603050405020304" pitchFamily="18" charset="0"/>
                </a:rPr>
                <a:t>① </a:t>
              </a:r>
              <a:r>
                <a:rPr lang="zh-CN" altLang="zh-CN" sz="2000" b="1" kern="1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种群初始化</a:t>
              </a:r>
              <a:r>
                <a:rPr lang="en-US" altLang="zh-CN" sz="2000" b="1" kern="100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sz="2000" b="1" kern="100" dirty="0">
                  <a:latin typeface="+mn-ea"/>
                  <a:ea typeface="+mn-ea"/>
                  <a:cs typeface="Times New Roman" panose="02020603050405020304" pitchFamily="18" charset="0"/>
                </a:rPr>
                <a:t>随机分布个体</a:t>
              </a:r>
              <a:r>
                <a:rPr lang="en-US" altLang="zh-CN" sz="2000" b="1" kern="100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algn="just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000" b="1" kern="100" dirty="0">
                  <a:latin typeface="+mn-ea"/>
                  <a:ea typeface="+mn-ea"/>
                  <a:cs typeface="Times New Roman" panose="02020603050405020304" pitchFamily="18" charset="0"/>
                </a:rPr>
                <a:t>② </a:t>
              </a:r>
              <a:r>
                <a:rPr lang="zh-CN" altLang="zh-CN" sz="2000" b="1" kern="1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交叉、重组、变异</a:t>
              </a:r>
              <a:r>
                <a:rPr lang="en-US" altLang="zh-CN" sz="2000" b="1" kern="100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sz="2000" b="1" kern="100" dirty="0">
                  <a:latin typeface="+mn-ea"/>
                  <a:ea typeface="+mn-ea"/>
                  <a:cs typeface="Times New Roman" panose="02020603050405020304" pitchFamily="18" charset="0"/>
                </a:rPr>
                <a:t>更新个体</a:t>
              </a:r>
              <a:r>
                <a:rPr lang="en-US" altLang="zh-CN" sz="2000" b="1" kern="100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③ </a:t>
              </a:r>
              <a:r>
                <a:rPr lang="zh-CN" altLang="zh-CN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适应度计算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评价个体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④ </a:t>
              </a:r>
              <a:r>
                <a:rPr lang="zh-CN" altLang="zh-CN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选择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群体更新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588963" y="4438284"/>
            <a:ext cx="621528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实质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遗传算法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基础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形成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进化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体系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913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33413" y="1068388"/>
            <a:ext cx="2570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⑵、仿生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行为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28650" y="1827981"/>
            <a:ext cx="7899400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定义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：研究</a:t>
            </a:r>
            <a:r>
              <a:rPr lang="zh-CN" altLang="zh-CN" sz="2000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自然界中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不同生物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，在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漫长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进化</a:t>
            </a:r>
            <a:r>
              <a:rPr lang="zh-CN" altLang="en-US" sz="2000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过程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中</a:t>
            </a:r>
            <a:r>
              <a:rPr lang="zh-CN" altLang="en-US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所</a:t>
            </a:r>
            <a:r>
              <a:rPr lang="zh-CN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逐渐</a:t>
            </a:r>
            <a:r>
              <a:rPr lang="zh-CN" altLang="zh-CN" sz="2000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形成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endParaRPr lang="en-US" altLang="zh-CN" sz="2000" b="1" dirty="0" smtClean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ts val="3200"/>
              </a:lnSpc>
              <a:spcAft>
                <a:spcPts val="1800"/>
              </a:spcAft>
              <a:buClr>
                <a:srgbClr val="FF0000"/>
              </a:buClr>
            </a:pPr>
            <a:r>
              <a:rPr lang="en-US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            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特有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社会行为模式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协同合作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机制</a:t>
            </a:r>
            <a:r>
              <a:rPr lang="zh-CN" altLang="en-US" sz="20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模仿</a:t>
            </a:r>
            <a:r>
              <a:rPr lang="zh-CN" altLang="zh-CN" sz="2000" b="1" u="wavyDbl" dirty="0">
                <a:ea typeface="宋体" panose="02010600030101010101" pitchFamily="2" charset="-122"/>
                <a:cs typeface="Times New Roman" panose="02020603050405020304" pitchFamily="18" charset="0"/>
              </a:rPr>
              <a:t>不同生物</a:t>
            </a:r>
            <a:r>
              <a:rPr lang="zh-CN" altLang="zh-CN" sz="2000" b="1" u="wavyDbl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种群</a:t>
            </a:r>
            <a:r>
              <a:rPr lang="zh-CN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觅食</a:t>
            </a:r>
            <a:r>
              <a:rPr lang="zh-CN" altLang="zh-CN" sz="2000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过程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中呈现的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行为模式</a:t>
            </a:r>
            <a:r>
              <a:rPr lang="zh-CN" altLang="zh-CN" sz="2000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主要、庞大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8650" y="3585790"/>
            <a:ext cx="804780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特点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：种群内部的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zh-CN" sz="2000" b="1" u="wavyDbl" dirty="0">
                <a:latin typeface="+mn-ea"/>
                <a:ea typeface="+mn-ea"/>
                <a:cs typeface="Times New Roman" panose="02020603050405020304" pitchFamily="18" charset="0"/>
              </a:rPr>
              <a:t>各自特有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行为模式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协作机制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指导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zh-CN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zh-CN" sz="2000" b="1" u="wavyDbl" dirty="0">
                <a:latin typeface="+mn-ea"/>
                <a:ea typeface="+mn-ea"/>
                <a:cs typeface="Times New Roman" panose="02020603050405020304" pitchFamily="18" charset="0"/>
              </a:rPr>
              <a:t>的位置移动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，从而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逐步逼近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食物源。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找到问题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最优解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749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772816"/>
            <a:ext cx="7848872" cy="17851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群智能算法的不足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5475" indent="-26352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数学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理论基础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相对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薄弱，缺乏具有</a:t>
            </a:r>
            <a:r>
              <a:rPr lang="zh-CN" altLang="en-US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普遍意义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的理论分析。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泛化性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5475" indent="-26352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</a:rPr>
              <a:t>参数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</a:rPr>
              <a:t>设置</a:t>
            </a:r>
            <a:r>
              <a:rPr lang="zh-CN" altLang="zh-CN" b="1" dirty="0">
                <a:latin typeface="+mn-ea"/>
                <a:ea typeface="+mn-ea"/>
              </a:rPr>
              <a:t>没有</a:t>
            </a:r>
            <a:r>
              <a:rPr lang="zh-CN" altLang="zh-CN" b="1" dirty="0" smtClean="0">
                <a:latin typeface="+mn-ea"/>
                <a:ea typeface="+mn-ea"/>
              </a:rPr>
              <a:t>确切</a:t>
            </a:r>
            <a:r>
              <a:rPr lang="zh-CN" altLang="en-US" b="1" dirty="0" smtClean="0">
                <a:latin typeface="+mn-ea"/>
                <a:ea typeface="+mn-ea"/>
              </a:rPr>
              <a:t>的</a:t>
            </a:r>
            <a:r>
              <a:rPr lang="zh-CN" altLang="zh-CN" b="1" u="wavyDbl" dirty="0" smtClean="0">
                <a:latin typeface="+mn-ea"/>
                <a:ea typeface="+mn-ea"/>
              </a:rPr>
              <a:t>理论依据</a:t>
            </a:r>
            <a:r>
              <a:rPr lang="zh-CN" altLang="en-US" b="1" dirty="0" smtClean="0">
                <a:latin typeface="+mn-ea"/>
                <a:ea typeface="+mn-ea"/>
              </a:rPr>
              <a:t>，大多根据经验确定，视具体问题而定。</a:t>
            </a:r>
            <a:endParaRPr lang="en-US" altLang="zh-CN" dirty="0">
              <a:latin typeface="+mn-ea"/>
              <a:ea typeface="+mn-ea"/>
            </a:endParaRPr>
          </a:p>
          <a:p>
            <a:pPr marL="625475" indent="-263525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zh-CN" b="1" dirty="0" smtClean="0">
                <a:latin typeface="+mn-ea"/>
                <a:ea typeface="+mn-ea"/>
              </a:rPr>
              <a:t>不同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</a:rPr>
              <a:t>算法融合</a:t>
            </a:r>
            <a:r>
              <a:rPr lang="zh-CN" altLang="zh-CN" b="1" dirty="0">
                <a:latin typeface="+mn-ea"/>
                <a:ea typeface="+mn-ea"/>
              </a:rPr>
              <a:t>时存在</a:t>
            </a:r>
            <a:r>
              <a:rPr lang="zh-CN" altLang="zh-CN" b="1" u="wavyDbl" dirty="0">
                <a:latin typeface="+mn-ea"/>
                <a:ea typeface="+mn-ea"/>
              </a:rPr>
              <a:t>较大</a:t>
            </a:r>
            <a:r>
              <a:rPr lang="zh-CN" altLang="zh-CN" b="1" u="wavyDbl" dirty="0" smtClean="0">
                <a:latin typeface="+mn-ea"/>
                <a:ea typeface="+mn-ea"/>
              </a:rPr>
              <a:t>差异</a:t>
            </a:r>
            <a:r>
              <a:rPr lang="zh-CN" altLang="en-US" b="1" dirty="0" smtClean="0">
                <a:latin typeface="+mn-ea"/>
                <a:ea typeface="+mn-ea"/>
              </a:rPr>
              <a:t>，不具备系统性和一般性。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33413" y="981075"/>
            <a:ext cx="221039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群智能算法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小结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116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657192" y="952680"/>
            <a:ext cx="5138944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6.2  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遗传算法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genetic algorithms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4600" y="1818996"/>
            <a:ext cx="48835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思想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达尔文</a:t>
            </a:r>
            <a:r>
              <a:rPr lang="zh-CN" altLang="zh-CN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进化论</a:t>
            </a:r>
            <a:r>
              <a:rPr lang="zh-CN" alt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孟德尔</a:t>
            </a:r>
            <a:r>
              <a:rPr lang="zh-CN" altLang="zh-CN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遗传学说</a:t>
            </a:r>
            <a:endParaRPr lang="zh-CN" altLang="en-US" sz="20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449525" y="198024"/>
            <a:ext cx="6164159" cy="659758"/>
            <a:chOff x="2412581" y="161080"/>
            <a:chExt cx="6164159" cy="659758"/>
          </a:xfrm>
        </p:grpSpPr>
        <p:sp>
          <p:nvSpPr>
            <p:cNvPr id="4" name="矩形 3"/>
            <p:cNvSpPr/>
            <p:nvPr/>
          </p:nvSpPr>
          <p:spPr>
            <a:xfrm>
              <a:off x="2412581" y="161080"/>
              <a:ext cx="6164159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宋体" panose="02010600030101010101" pitchFamily="2" charset="-122"/>
                <a:buChar char="□"/>
              </a:pP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进化论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：生物是</a:t>
              </a:r>
              <a:r>
                <a:rPr lang="zh-CN" altLang="zh-CN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进化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、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演化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而来</a:t>
              </a:r>
              <a:r>
                <a: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遗传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、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变异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、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适者生存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）</a:t>
              </a:r>
              <a:endParaRPr lang="en-US" altLang="zh-CN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419199" y="543839"/>
              <a:ext cx="5872555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宋体" panose="02010600030101010101" pitchFamily="2" charset="-122"/>
                <a:buChar char="□"/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遗传学说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：生物进化通过</a:t>
              </a:r>
              <a:r>
                <a:rPr lang="zh-CN" altLang="zh-CN" dirty="0" smtClean="0">
                  <a:solidFill>
                    <a:srgbClr val="0000FF"/>
                  </a:solidFill>
                </a:rPr>
                <a:t>染色体</a:t>
              </a:r>
              <a:r>
                <a:rPr lang="zh-CN" altLang="zh-CN" dirty="0"/>
                <a:t>之间的</a:t>
              </a:r>
              <a:r>
                <a:rPr lang="zh-CN" altLang="zh-CN" dirty="0" smtClean="0">
                  <a:solidFill>
                    <a:srgbClr val="0000FF"/>
                  </a:solidFill>
                </a:rPr>
                <a:t>交叉</a:t>
              </a:r>
              <a:r>
                <a:rPr lang="zh-CN" altLang="en-US" dirty="0" smtClean="0"/>
                <a:t>、</a:t>
              </a:r>
              <a:r>
                <a:rPr lang="zh-CN" altLang="zh-CN" dirty="0" smtClean="0">
                  <a:solidFill>
                    <a:srgbClr val="0000FF"/>
                  </a:solidFill>
                </a:rPr>
                <a:t>变异</a:t>
              </a:r>
              <a:r>
                <a:rPr lang="zh-CN" altLang="en-US" dirty="0" smtClean="0"/>
                <a:t>实现</a:t>
              </a:r>
              <a:endParaRPr lang="en-US" altLang="zh-CN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11276" y="4494408"/>
            <a:ext cx="7608186" cy="111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9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遗传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密码方式</a:t>
            </a:r>
            <a:r>
              <a:rPr lang="zh-CN" altLang="zh-CN" u="wavyHeavy" dirty="0">
                <a:latin typeface="+mn-ea"/>
                <a:ea typeface="+mn-ea"/>
                <a:cs typeface="Times New Roman" panose="02020603050405020304" pitchFamily="18" charset="0"/>
              </a:rPr>
              <a:t>存在于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细胞中，并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基因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形式</a:t>
            </a:r>
            <a:r>
              <a:rPr lang="zh-CN" altLang="zh-CN" u="wavyHeavy" dirty="0">
                <a:latin typeface="+mn-ea"/>
                <a:ea typeface="+mn-ea"/>
                <a:cs typeface="Times New Roman" panose="02020603050405020304" pitchFamily="18" charset="0"/>
              </a:rPr>
              <a:t>包含在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染色体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9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每个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基因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都有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特定的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位置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并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控制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某种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特定性质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9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基因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杂交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基因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突变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产生</a:t>
            </a:r>
            <a:r>
              <a:rPr lang="zh-CN" altLang="zh-CN" u="wavyHeavy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更</a:t>
            </a:r>
            <a:r>
              <a:rPr lang="zh-CN" altLang="zh-CN" u="wavyHeavy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适应环境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后代。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优胜劣汰，适应度高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57192" y="2456739"/>
            <a:ext cx="7956492" cy="1833835"/>
            <a:chOff x="657192" y="2456739"/>
            <a:chExt cx="7956492" cy="1833835"/>
          </a:xfrm>
        </p:grpSpPr>
        <p:grpSp>
          <p:nvGrpSpPr>
            <p:cNvPr id="7" name="组合 6"/>
            <p:cNvGrpSpPr/>
            <p:nvPr/>
          </p:nvGrpSpPr>
          <p:grpSpPr>
            <a:xfrm>
              <a:off x="657192" y="2564904"/>
              <a:ext cx="3194728" cy="1584089"/>
              <a:chOff x="930455" y="4102418"/>
              <a:chExt cx="2563695" cy="1188752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0455" y="4116744"/>
                <a:ext cx="689856" cy="1102417"/>
              </a:xfrm>
              <a:prstGeom prst="rect">
                <a:avLst/>
              </a:prstGeom>
            </p:spPr>
          </p:pic>
          <p:pic>
            <p:nvPicPr>
              <p:cNvPr id="8" name="Picture 1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1680" y="4102418"/>
                <a:ext cx="1802470" cy="11887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Rectangle 8"/>
            <p:cNvSpPr>
              <a:spLocks noChangeArrowheads="1"/>
            </p:cNvSpPr>
            <p:nvPr/>
          </p:nvSpPr>
          <p:spPr bwMode="auto">
            <a:xfrm>
              <a:off x="3995936" y="2456739"/>
              <a:ext cx="4617748" cy="1833835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ts val="25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kumimoji="1"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染色体</a:t>
              </a:r>
              <a:r>
                <a:rPr kumimoji="1" lang="zh-CN" altLang="en-US" sz="18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：生物</a:t>
              </a:r>
              <a:r>
                <a:rPr kumimoji="1"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遗传物质</a:t>
              </a:r>
              <a:r>
                <a:rPr kumimoji="1" lang="zh-CN" altLang="en-US" sz="1800" b="1" dirty="0">
                  <a:solidFill>
                    <a:schemeClr val="tx1"/>
                  </a:solidFill>
                  <a:latin typeface="+mn-ea"/>
                  <a:ea typeface="+mn-ea"/>
                </a:rPr>
                <a:t>的主要</a:t>
              </a:r>
              <a:r>
                <a:rPr kumimoji="1"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载体</a:t>
              </a:r>
              <a:endParaRPr kumimoji="1" lang="zh-CN" altLang="en-US" sz="1800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just" eaLnBrk="1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基因</a:t>
              </a:r>
              <a:r>
                <a:rPr kumimoji="1" lang="zh-CN" altLang="en-US" sz="18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：</a:t>
              </a:r>
              <a:r>
                <a:rPr kumimoji="1" lang="en-US" altLang="zh-CN" sz="18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(</a:t>
              </a:r>
              <a:r>
                <a:rPr kumimoji="1" lang="zh-CN" altLang="en-US" sz="18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扩展</a:t>
              </a:r>
              <a:r>
                <a:rPr kumimoji="1" lang="en-US" altLang="zh-CN" sz="18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\</a:t>
              </a:r>
              <a:r>
                <a:rPr kumimoji="1" lang="zh-CN" altLang="en-US" sz="18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继承生物性状</a:t>
              </a:r>
              <a:r>
                <a:rPr kumimoji="1" lang="en-US" altLang="zh-CN" sz="18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)</a:t>
              </a:r>
              <a:r>
                <a:rPr kumimoji="1"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遗传物质</a:t>
              </a:r>
              <a:r>
                <a:rPr kumimoji="1" lang="zh-CN" altLang="en-US" sz="1800" b="1" dirty="0">
                  <a:solidFill>
                    <a:schemeClr val="tx1"/>
                  </a:solidFill>
                  <a:latin typeface="+mn-ea"/>
                  <a:ea typeface="+mn-ea"/>
                </a:rPr>
                <a:t>的</a:t>
              </a:r>
              <a:r>
                <a:rPr kumimoji="1"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功能</a:t>
              </a:r>
              <a:endParaRPr kumimoji="1"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 algn="just" eaLnBrk="1" hangingPunct="1">
                <a:lnSpc>
                  <a:spcPts val="25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kumimoji="1" lang="en-US" altLang="zh-CN" sz="1800" dirty="0">
                  <a:solidFill>
                    <a:srgbClr val="0000FF"/>
                  </a:solidFill>
                  <a:latin typeface="+mn-ea"/>
                  <a:ea typeface="+mn-ea"/>
                </a:rPr>
                <a:t> </a:t>
              </a:r>
              <a:r>
                <a:rPr kumimoji="1" lang="en-US" altLang="zh-CN" sz="1800" dirty="0" smtClean="0">
                  <a:solidFill>
                    <a:srgbClr val="0000FF"/>
                  </a:solidFill>
                  <a:latin typeface="+mn-ea"/>
                  <a:ea typeface="+mn-ea"/>
                </a:rPr>
                <a:t>      </a:t>
              </a:r>
              <a:r>
                <a:rPr kumimoji="1"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单元</a:t>
              </a:r>
              <a:r>
                <a:rPr kumimoji="1" lang="zh-CN" altLang="en-US" sz="18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和</a:t>
              </a:r>
              <a:r>
                <a:rPr kumimoji="1" lang="zh-CN" altLang="en-US" sz="1800" b="1" dirty="0">
                  <a:solidFill>
                    <a:srgbClr val="0000FF"/>
                  </a:solidFill>
                  <a:latin typeface="+mn-ea"/>
                  <a:ea typeface="+mn-ea"/>
                </a:rPr>
                <a:t>结构单位</a:t>
              </a:r>
              <a:r>
                <a:rPr kumimoji="1" lang="zh-CN" altLang="en-US" sz="1800" b="1" dirty="0">
                  <a:solidFill>
                    <a:schemeClr val="tx1"/>
                  </a:solidFill>
                  <a:latin typeface="+mn-ea"/>
                  <a:ea typeface="+mn-ea"/>
                </a:rPr>
                <a:t>。</a:t>
              </a:r>
            </a:p>
            <a:p>
              <a:pPr algn="just" eaLnBrk="1" hangingPunct="1">
                <a:lnSpc>
                  <a:spcPts val="2500"/>
                </a:lnSpc>
                <a:spcBef>
                  <a:spcPts val="0"/>
                </a:spcBef>
                <a:spcAft>
                  <a:spcPts val="600"/>
                </a:spcAft>
              </a:pPr>
              <a:r>
                <a:rPr kumimoji="1"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基因座</a:t>
              </a:r>
              <a:r>
                <a:rPr kumimoji="1" lang="zh-CN" altLang="en-US" sz="18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：</a:t>
              </a:r>
              <a:r>
                <a:rPr kumimoji="1" lang="zh-CN" altLang="en-US" sz="1800" b="1" dirty="0">
                  <a:solidFill>
                    <a:schemeClr val="tx1"/>
                  </a:solidFill>
                  <a:latin typeface="+mn-ea"/>
                  <a:ea typeface="+mn-ea"/>
                </a:rPr>
                <a:t>染色体中</a:t>
              </a:r>
              <a:r>
                <a:rPr kumimoji="1" lang="zh-CN" altLang="en-US" sz="1800" b="1" dirty="0">
                  <a:solidFill>
                    <a:srgbClr val="0000FF"/>
                  </a:solidFill>
                  <a:latin typeface="+mn-ea"/>
                  <a:ea typeface="+mn-ea"/>
                </a:rPr>
                <a:t>基因的</a:t>
              </a:r>
              <a:r>
                <a:rPr kumimoji="1"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位置</a:t>
              </a:r>
              <a:endParaRPr kumimoji="1" lang="zh-CN" altLang="en-US" sz="1800" b="1" dirty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just" eaLnBrk="1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等位基因</a:t>
              </a:r>
              <a:r>
                <a:rPr kumimoji="1" lang="zh-CN" altLang="en-US" sz="1800" b="1" dirty="0" smtClean="0">
                  <a:solidFill>
                    <a:schemeClr val="tx1"/>
                  </a:solidFill>
                  <a:latin typeface="+mn-ea"/>
                  <a:ea typeface="+mn-ea"/>
                </a:rPr>
                <a:t>：基因的</a:t>
              </a:r>
              <a:r>
                <a:rPr kumimoji="1"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取值</a:t>
              </a:r>
              <a:endParaRPr kumimoji="1" lang="zh-CN" altLang="en-US" sz="1800" b="1" dirty="0">
                <a:solidFill>
                  <a:schemeClr val="tx1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787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11560" y="1828232"/>
            <a:ext cx="7992888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268288" indent="-268288" algn="just" eaLnBrk="1" hangingPunct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定义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：一类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借鉴生物界</a:t>
            </a:r>
            <a:r>
              <a:rPr lang="zh-CN" altLang="en-US" sz="2000" u="wavyHeavy" dirty="0">
                <a:solidFill>
                  <a:srgbClr val="0000FF"/>
                </a:solidFill>
                <a:latin typeface="+mn-ea"/>
                <a:ea typeface="+mn-ea"/>
              </a:rPr>
              <a:t>自然选择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zh-CN" altLang="en-US" sz="2000" u="wavyHeavy" dirty="0">
                <a:solidFill>
                  <a:srgbClr val="0000FF"/>
                </a:solidFill>
                <a:latin typeface="+mn-ea"/>
                <a:ea typeface="+mn-ea"/>
              </a:rPr>
              <a:t>自然遗传机制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随机搜索算法</a:t>
            </a:r>
            <a:endParaRPr lang="en-US" altLang="zh-CN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68288" indent="-268288" algn="just" eaLnBrk="1" hangingPunct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适合处理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传统搜索方法难以解决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u="wavyHeavy" dirty="0">
                <a:solidFill>
                  <a:srgbClr val="FF0000"/>
                </a:solidFill>
                <a:latin typeface="+mn-ea"/>
                <a:ea typeface="+mn-ea"/>
              </a:rPr>
              <a:t>复杂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和</a:t>
            </a:r>
            <a:r>
              <a:rPr lang="zh-CN" altLang="en-US" u="wavyHeavy" dirty="0">
                <a:solidFill>
                  <a:srgbClr val="FF0000"/>
                </a:solidFill>
                <a:latin typeface="+mn-ea"/>
                <a:ea typeface="+mn-ea"/>
              </a:rPr>
              <a:t>非线性优化</a:t>
            </a:r>
            <a:r>
              <a:rPr lang="zh-CN" altLang="en-US" u="wavyHeavy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endParaRPr lang="en-US" altLang="zh-CN" sz="2000" u="wavyHeavy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68288" indent="-268288" algn="just" eaLnBrk="1" hangingPunct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广泛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应用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于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：组合优化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机器学习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自适应控制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规划设计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人工生命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…</a:t>
            </a:r>
          </a:p>
          <a:p>
            <a:pPr marL="268288" indent="-268288" algn="just" eaLnBrk="1" hangingPunct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进化过程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计算方法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的重要形式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268288" indent="-268288" algn="just" eaLnBrk="1" hangingPunct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rgbClr val="FF0000"/>
                </a:solidFill>
              </a:rPr>
              <a:t>进化</a:t>
            </a:r>
            <a:r>
              <a:rPr lang="zh-CN" altLang="en-US" sz="2000" dirty="0" smtClean="0">
                <a:solidFill>
                  <a:schemeClr val="tx1"/>
                </a:solidFill>
              </a:rPr>
              <a:t>体现为</a:t>
            </a:r>
            <a:r>
              <a:rPr lang="zh-CN" altLang="en-US" dirty="0" smtClean="0">
                <a:solidFill>
                  <a:srgbClr val="FF0000"/>
                </a:solidFill>
              </a:rPr>
              <a:t>“</a:t>
            </a:r>
            <a:r>
              <a:rPr lang="zh-CN" altLang="zh-CN" dirty="0" smtClean="0">
                <a:solidFill>
                  <a:srgbClr val="FF0000"/>
                </a:solidFill>
              </a:rPr>
              <a:t>解</a:t>
            </a:r>
            <a:r>
              <a:rPr lang="zh-CN" altLang="en-US" dirty="0" smtClean="0">
                <a:solidFill>
                  <a:srgbClr val="FF0000"/>
                </a:solidFill>
              </a:rPr>
              <a:t>”的</a:t>
            </a:r>
            <a:r>
              <a:rPr lang="zh-CN" altLang="zh-CN" dirty="0" smtClean="0">
                <a:solidFill>
                  <a:srgbClr val="FF0000"/>
                </a:solidFill>
              </a:rPr>
              <a:t>编码</a:t>
            </a:r>
            <a:r>
              <a:rPr lang="zh-CN" altLang="en-US" dirty="0" smtClean="0">
                <a:solidFill>
                  <a:srgbClr val="FF0000"/>
                </a:solidFill>
              </a:rPr>
              <a:t>变化</a:t>
            </a:r>
            <a:endParaRPr lang="en-US" altLang="zh-CN" dirty="0">
              <a:solidFill>
                <a:srgbClr val="FF0000"/>
              </a:solidFill>
            </a:endParaRPr>
          </a:p>
          <a:p>
            <a:pPr marL="268288" indent="-268288" algn="just" eaLnBrk="1" hangingPunct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chemeClr val="tx1"/>
                </a:solidFill>
              </a:rPr>
              <a:t>根据</a:t>
            </a:r>
            <a:r>
              <a:rPr lang="zh-CN" altLang="en-US" sz="2000" u="wavyHeavy" dirty="0" smtClean="0">
                <a:solidFill>
                  <a:schemeClr val="tx1"/>
                </a:solidFill>
              </a:rPr>
              <a:t>具体</a:t>
            </a:r>
            <a:r>
              <a:rPr lang="zh-CN" altLang="zh-CN" sz="2000" u="wavyHeavy" dirty="0" smtClean="0">
                <a:solidFill>
                  <a:schemeClr val="tx1"/>
                </a:solidFill>
              </a:rPr>
              <a:t>问题</a:t>
            </a:r>
            <a:r>
              <a:rPr lang="zh-CN" altLang="en-US" sz="2000" dirty="0" smtClean="0">
                <a:solidFill>
                  <a:schemeClr val="tx1"/>
                </a:solidFill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</a:rPr>
              <a:t>目标</a:t>
            </a:r>
            <a:r>
              <a:rPr lang="zh-CN" altLang="zh-CN" sz="2000" dirty="0" smtClean="0">
                <a:solidFill>
                  <a:schemeClr val="tx1"/>
                </a:solidFill>
              </a:rPr>
              <a:t>，构造</a:t>
            </a:r>
            <a:r>
              <a:rPr lang="zh-CN" altLang="zh-CN" dirty="0">
                <a:solidFill>
                  <a:srgbClr val="FF0000"/>
                </a:solidFill>
              </a:rPr>
              <a:t>适应度</a:t>
            </a:r>
            <a:r>
              <a:rPr lang="zh-CN" altLang="zh-CN" dirty="0" smtClean="0">
                <a:solidFill>
                  <a:srgbClr val="FF0000"/>
                </a:solidFill>
              </a:rPr>
              <a:t>函数</a:t>
            </a:r>
            <a:r>
              <a:rPr lang="zh-CN" altLang="en-US" sz="2000" dirty="0" smtClean="0">
                <a:solidFill>
                  <a:schemeClr val="tx1"/>
                </a:solidFill>
              </a:rPr>
              <a:t>。</a:t>
            </a:r>
            <a:r>
              <a:rPr lang="en-US" altLang="zh-CN" sz="1800" dirty="0" smtClean="0">
                <a:solidFill>
                  <a:schemeClr val="tx1"/>
                </a:solidFill>
              </a:rPr>
              <a:t>(</a:t>
            </a:r>
            <a:r>
              <a:rPr lang="zh-CN" altLang="en-US" sz="1800" dirty="0" smtClean="0">
                <a:solidFill>
                  <a:schemeClr val="tx1"/>
                </a:solidFill>
              </a:rPr>
              <a:t>好的染色体</a:t>
            </a:r>
            <a:r>
              <a:rPr lang="zh-CN" altLang="en-US" sz="1800" u="wavyHeavy" dirty="0" smtClean="0">
                <a:solidFill>
                  <a:srgbClr val="0000FF"/>
                </a:solidFill>
              </a:rPr>
              <a:t>促进</a:t>
            </a:r>
            <a:r>
              <a:rPr lang="zh-CN" altLang="en-US" sz="1800" dirty="0" smtClean="0">
                <a:solidFill>
                  <a:schemeClr val="tx1"/>
                </a:solidFill>
              </a:rPr>
              <a:t>后代寻优</a:t>
            </a:r>
            <a:r>
              <a:rPr lang="en-US" altLang="zh-CN" sz="1800" dirty="0" smtClean="0">
                <a:solidFill>
                  <a:schemeClr val="tx1"/>
                </a:solidFill>
              </a:rPr>
              <a:t>)</a:t>
            </a:r>
            <a:endParaRPr lang="zh-CN" altLang="en-US" sz="1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611560" y="4725144"/>
            <a:ext cx="403244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数学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层面：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概率搜索算法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 algn="just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工程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层面：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自适应迭代寻优过程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22990" y="980728"/>
            <a:ext cx="43090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、遗传算法的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及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体现</a:t>
            </a:r>
            <a:endParaRPr lang="zh-CN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611560" y="3591122"/>
            <a:ext cx="4032448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00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2990" y="995586"/>
            <a:ext cx="27248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 smtClean="0">
                <a:latin typeface="+mn-ea"/>
                <a:ea typeface="+mn-ea"/>
              </a:rPr>
              <a:t>3</a:t>
            </a:r>
            <a:r>
              <a:rPr lang="zh-CN" altLang="en-US" sz="2400" dirty="0" smtClean="0">
                <a:latin typeface="+mn-ea"/>
                <a:ea typeface="+mn-ea"/>
              </a:rPr>
              <a:t>、遗传算法的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特点</a:t>
            </a:r>
            <a:endParaRPr lang="zh-CN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88700" y="1892550"/>
            <a:ext cx="37672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编码性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：操作在</a:t>
            </a:r>
            <a:r>
              <a:rPr lang="zh-CN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编码集</a:t>
            </a:r>
            <a:r>
              <a:rPr lang="zh-CN" altLang="zh-CN" sz="2000" dirty="0">
                <a:cs typeface="Times New Roman" panose="02020603050405020304" pitchFamily="18" charset="0"/>
              </a:rPr>
              <a:t>上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进行</a:t>
            </a:r>
            <a:endParaRPr lang="zh-CN" altLang="en-US" sz="2000" dirty="0"/>
          </a:p>
        </p:txBody>
      </p:sp>
      <p:sp>
        <p:nvSpPr>
          <p:cNvPr id="13" name="矩形 12"/>
          <p:cNvSpPr/>
          <p:nvPr/>
        </p:nvSpPr>
        <p:spPr>
          <a:xfrm>
            <a:off x="588700" y="3295172"/>
            <a:ext cx="520743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全局优化性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大概率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找到全局最优解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近似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83010" y="4705399"/>
            <a:ext cx="34792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自适应性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：潜在</a:t>
            </a:r>
            <a:r>
              <a:rPr lang="zh-CN" altLang="zh-CN" sz="2000" dirty="0"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学习能力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979712" y="1901007"/>
            <a:ext cx="6120680" cy="961802"/>
            <a:chOff x="1979712" y="1766415"/>
            <a:chExt cx="6120680" cy="961802"/>
          </a:xfrm>
        </p:grpSpPr>
        <p:sp>
          <p:nvSpPr>
            <p:cNvPr id="7" name="矩形 6"/>
            <p:cNvSpPr/>
            <p:nvPr/>
          </p:nvSpPr>
          <p:spPr>
            <a:xfrm>
              <a:off x="4344546" y="1766415"/>
              <a:ext cx="3755846" cy="961802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180975" indent="-180975" eaLnBrk="1" hangingPunct="1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处理对象</a:t>
              </a:r>
              <a:r>
                <a:rPr lang="zh-CN" altLang="en-US" sz="1600" dirty="0" smtClean="0">
                  <a:latin typeface="+mn-ea"/>
                  <a:ea typeface="+mn-ea"/>
                </a:rPr>
                <a:t>是</a:t>
              </a:r>
              <a:r>
                <a:rPr lang="zh-CN" altLang="zh-CN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对</a:t>
              </a:r>
              <a:r>
                <a:rPr lang="zh-CN" altLang="zh-CN" sz="1600" dirty="0">
                  <a:solidFill>
                    <a:srgbClr val="0000FF"/>
                  </a:solidFill>
                  <a:latin typeface="+mn-ea"/>
                  <a:ea typeface="+mn-ea"/>
                </a:rPr>
                <a:t>参数集进行编码</a:t>
              </a:r>
              <a:r>
                <a:rPr lang="zh-CN" altLang="zh-CN" sz="1600" dirty="0">
                  <a:latin typeface="+mn-ea"/>
                  <a:ea typeface="+mn-ea"/>
                </a:rPr>
                <a:t>的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个体</a:t>
              </a:r>
              <a:endParaRPr lang="en-US" altLang="zh-CN" sz="1600" dirty="0">
                <a:solidFill>
                  <a:srgbClr val="FF0000"/>
                </a:solidFill>
                <a:latin typeface="+mn-ea"/>
                <a:ea typeface="+mn-ea"/>
              </a:endParaRPr>
            </a:p>
            <a:p>
              <a:pPr marL="180975" indent="-180975" eaLnBrk="1" hangingPunct="1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sz="1600" dirty="0" smtClean="0">
                  <a:latin typeface="+mn-ea"/>
                  <a:ea typeface="+mn-ea"/>
                </a:rPr>
                <a:t>不</a:t>
              </a:r>
              <a:r>
                <a:rPr lang="zh-CN" altLang="zh-CN" sz="1600" dirty="0">
                  <a:latin typeface="+mn-ea"/>
                  <a:ea typeface="+mn-ea"/>
                </a:rPr>
                <a:t>受函数条件</a:t>
              </a:r>
              <a:r>
                <a:rPr lang="zh-CN" altLang="zh-CN" sz="1600" dirty="0" smtClean="0">
                  <a:latin typeface="+mn-ea"/>
                  <a:ea typeface="+mn-ea"/>
                </a:rPr>
                <a:t>约束</a:t>
              </a:r>
              <a:r>
                <a:rPr lang="en-US" altLang="zh-CN" sz="1400" dirty="0" smtClean="0">
                  <a:latin typeface="+mn-ea"/>
                  <a:ea typeface="+mn-ea"/>
                </a:rPr>
                <a:t>(</a:t>
              </a:r>
              <a:r>
                <a:rPr lang="zh-CN" altLang="en-US" sz="1400" dirty="0" smtClean="0">
                  <a:latin typeface="+mn-ea"/>
                  <a:ea typeface="+mn-ea"/>
                </a:rPr>
                <a:t>无求导、连续性限制</a:t>
              </a:r>
              <a:r>
                <a:rPr lang="en-US" altLang="zh-CN" sz="1400" dirty="0" smtClean="0">
                  <a:latin typeface="+mn-ea"/>
                  <a:ea typeface="+mn-ea"/>
                </a:rPr>
                <a:t>)</a:t>
              </a:r>
            </a:p>
            <a:p>
              <a:pPr marL="180975" indent="-180975" eaLnBrk="1" hangingPunct="1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 smtClean="0">
                  <a:latin typeface="+mn-ea"/>
                  <a:ea typeface="+mn-ea"/>
                </a:rPr>
                <a:t>应用领域广泛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 bwMode="auto">
            <a:xfrm>
              <a:off x="1979712" y="2088885"/>
              <a:ext cx="236483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1" name="组合 30"/>
          <p:cNvGrpSpPr/>
          <p:nvPr/>
        </p:nvGrpSpPr>
        <p:grpSpPr>
          <a:xfrm>
            <a:off x="2472338" y="3306134"/>
            <a:ext cx="5772060" cy="961802"/>
            <a:chOff x="2472338" y="2803320"/>
            <a:chExt cx="5772060" cy="961802"/>
          </a:xfrm>
        </p:grpSpPr>
        <p:sp>
          <p:nvSpPr>
            <p:cNvPr id="14" name="矩形 13"/>
            <p:cNvSpPr/>
            <p:nvPr/>
          </p:nvSpPr>
          <p:spPr>
            <a:xfrm>
              <a:off x="5796136" y="2803320"/>
              <a:ext cx="2448262" cy="961802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180975" indent="-180975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多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点、多途径搜索寻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优</a:t>
              </a:r>
              <a:endParaRPr lang="en-US" altLang="zh-CN" sz="1600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各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途径之间有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信息交换</a:t>
              </a:r>
              <a:endParaRPr lang="en-US" altLang="zh-CN" sz="1600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每次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能得到</a:t>
              </a:r>
              <a:r>
                <a:rPr lang="zh-CN" altLang="zh-CN" sz="16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多个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近似解</a:t>
              </a:r>
              <a:endParaRPr lang="zh-CN" altLang="en-US" sz="16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 bwMode="auto">
            <a:xfrm>
              <a:off x="2472338" y="3131399"/>
              <a:ext cx="332379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2" name="组合 31"/>
          <p:cNvGrpSpPr/>
          <p:nvPr/>
        </p:nvGrpSpPr>
        <p:grpSpPr>
          <a:xfrm>
            <a:off x="2195736" y="4663407"/>
            <a:ext cx="6281866" cy="961802"/>
            <a:chOff x="2195736" y="3834760"/>
            <a:chExt cx="6281866" cy="961802"/>
          </a:xfrm>
        </p:grpSpPr>
        <p:sp>
          <p:nvSpPr>
            <p:cNvPr id="18" name="矩形 17"/>
            <p:cNvSpPr/>
            <p:nvPr/>
          </p:nvSpPr>
          <p:spPr>
            <a:xfrm>
              <a:off x="4062254" y="3834760"/>
              <a:ext cx="4415348" cy="961802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180975" indent="-180975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sz="1600" dirty="0" smtClean="0">
                  <a:cs typeface="Times New Roman" panose="02020603050405020304" pitchFamily="18" charset="0"/>
                </a:rPr>
                <a:t>利用</a:t>
              </a:r>
              <a:r>
                <a:rPr lang="zh-CN" altLang="zh-CN" sz="16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适应度</a:t>
              </a:r>
              <a:r>
                <a:rPr lang="zh-CN" altLang="zh-CN" sz="1600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函数</a:t>
              </a:r>
              <a:r>
                <a:rPr lang="zh-CN" altLang="en-US" sz="1600" dirty="0" smtClean="0">
                  <a:cs typeface="Times New Roman" panose="02020603050405020304" pitchFamily="18" charset="0"/>
                </a:rPr>
                <a:t>作为</a:t>
              </a:r>
              <a:r>
                <a:rPr lang="zh-CN" altLang="en-US" sz="1600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评价指标</a:t>
              </a:r>
              <a:endParaRPr lang="en-US" altLang="zh-CN" sz="1600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sz="1600" dirty="0" smtClean="0">
                  <a:cs typeface="Times New Roman" panose="02020603050405020304" pitchFamily="18" charset="0"/>
                </a:rPr>
                <a:t>将</a:t>
              </a:r>
              <a:r>
                <a:rPr lang="zh-CN" altLang="zh-CN" sz="16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搜索空间</a:t>
              </a:r>
              <a:r>
                <a:rPr lang="zh-CN" altLang="zh-CN" sz="1600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集中</a:t>
              </a:r>
              <a:r>
                <a:rPr lang="zh-CN" altLang="zh-CN" sz="1600" dirty="0" smtClean="0">
                  <a:solidFill>
                    <a:srgbClr val="0000FF"/>
                  </a:solidFill>
                  <a:cs typeface="Times New Roman" panose="02020603050405020304" pitchFamily="18" charset="0"/>
                </a:rPr>
                <a:t>于</a:t>
              </a:r>
              <a:r>
                <a:rPr lang="zh-CN" altLang="zh-CN" sz="1600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解空间</a:t>
              </a:r>
              <a:r>
                <a:rPr lang="zh-CN" altLang="zh-CN" sz="1600" dirty="0" smtClean="0">
                  <a:cs typeface="Times New Roman" panose="02020603050405020304" pitchFamily="18" charset="0"/>
                </a:rPr>
                <a:t>中</a:t>
              </a:r>
              <a:r>
                <a:rPr lang="zh-CN" altLang="zh-CN" sz="1600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期望值最高</a:t>
              </a:r>
              <a:r>
                <a:rPr lang="zh-CN" altLang="zh-CN" sz="1600" dirty="0" smtClean="0">
                  <a:cs typeface="Times New Roman" panose="02020603050405020304" pitchFamily="18" charset="0"/>
                </a:rPr>
                <a:t>的</a:t>
              </a:r>
              <a:r>
                <a:rPr lang="zh-CN" altLang="en-US" sz="1600" dirty="0" smtClean="0">
                  <a:cs typeface="Times New Roman" panose="02020603050405020304" pitchFamily="18" charset="0"/>
                </a:rPr>
                <a:t>区域</a:t>
              </a:r>
              <a:endParaRPr lang="en-US" altLang="zh-CN" sz="1600" dirty="0"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sz="1600" dirty="0" smtClean="0">
                  <a:cs typeface="Times New Roman" panose="02020603050405020304" pitchFamily="18" charset="0"/>
                </a:rPr>
                <a:t>自动</a:t>
              </a:r>
              <a:r>
                <a:rPr lang="zh-CN" altLang="en-US" sz="1600" dirty="0" smtClean="0">
                  <a:cs typeface="Times New Roman" panose="02020603050405020304" pitchFamily="18" charset="0"/>
                </a:rPr>
                <a:t>找出</a:t>
              </a:r>
              <a:r>
                <a: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学习</a:t>
              </a:r>
              <a:r>
                <a: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1600" dirty="0" smtClean="0">
                  <a:cs typeface="Times New Roman" panose="02020603050405020304" pitchFamily="18" charset="0"/>
                </a:rPr>
                <a:t>出</a:t>
              </a:r>
              <a:r>
                <a:rPr lang="zh-CN" altLang="zh-CN" sz="1600" dirty="0">
                  <a:cs typeface="Times New Roman" panose="02020603050405020304" pitchFamily="18" charset="0"/>
                </a:rPr>
                <a:t>较好的目标</a:t>
              </a:r>
              <a:r>
                <a:rPr lang="zh-CN" altLang="zh-CN" sz="1600" dirty="0" smtClean="0">
                  <a:cs typeface="Times New Roman" panose="02020603050405020304" pitchFamily="18" charset="0"/>
                </a:rPr>
                <a:t>区域</a:t>
              </a:r>
              <a:endParaRPr lang="zh-CN" altLang="en-US" sz="1600" dirty="0"/>
            </a:p>
          </p:txBody>
        </p:sp>
        <p:cxnSp>
          <p:nvCxnSpPr>
            <p:cNvPr id="29" name="直接连接符 28"/>
            <p:cNvCxnSpPr/>
            <p:nvPr/>
          </p:nvCxnSpPr>
          <p:spPr bwMode="auto">
            <a:xfrm>
              <a:off x="2195736" y="4190757"/>
              <a:ext cx="1866518" cy="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770122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8700" y="1988840"/>
            <a:ext cx="79174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隐含</a:t>
            </a:r>
            <a:r>
              <a:rPr lang="zh-CN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并行性</a:t>
            </a:r>
            <a:r>
              <a:rPr lang="zh-CN" altLang="zh-CN" sz="2000" dirty="0">
                <a:cs typeface="Times New Roman" panose="02020603050405020304" pitchFamily="18" charset="0"/>
              </a:rPr>
              <a:t>：利用</a:t>
            </a:r>
            <a:r>
              <a:rPr lang="zh-CN" altLang="zh-CN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较少群体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搜索可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能区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域中</a:t>
            </a:r>
            <a:r>
              <a:rPr lang="zh-CN" altLang="zh-CN" sz="2000" dirty="0">
                <a:cs typeface="Times New Roman" panose="02020603050405020304" pitchFamily="18" charset="0"/>
              </a:rPr>
              <a:t>较大的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区域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群体搜索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411760" y="2360310"/>
            <a:ext cx="6094412" cy="276999"/>
            <a:chOff x="2411760" y="2348880"/>
            <a:chExt cx="6094412" cy="276999"/>
          </a:xfrm>
        </p:grpSpPr>
        <p:sp>
          <p:nvSpPr>
            <p:cNvPr id="5" name="矩形 4"/>
            <p:cNvSpPr/>
            <p:nvPr/>
          </p:nvSpPr>
          <p:spPr>
            <a:xfrm>
              <a:off x="4283968" y="2348880"/>
              <a:ext cx="4222204" cy="276999"/>
            </a:xfrm>
            <a:prstGeom prst="rect">
              <a:avLst/>
            </a:prstGeom>
            <a:ln>
              <a:solidFill>
                <a:srgbClr val="FF0000"/>
              </a:solidFill>
              <a:prstDash val="sysDot"/>
            </a:ln>
          </p:spPr>
          <p:txBody>
            <a:bodyPr wrap="square" lIns="0" tIns="0" rIns="0" bIns="0">
              <a:spAutoFit/>
            </a:bodyPr>
            <a:lstStyle/>
            <a:p>
              <a:pPr marL="180975" indent="-180975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dirty="0" smtClean="0">
                  <a:cs typeface="Times New Roman" panose="02020603050405020304" pitchFamily="18" charset="0"/>
                </a:rPr>
                <a:t>以</a:t>
              </a:r>
              <a:r>
                <a:rPr lang="zh-CN" altLang="zh-CN" dirty="0" smtClean="0">
                  <a:solidFill>
                    <a:srgbClr val="0000FF"/>
                  </a:solidFill>
                  <a:cs typeface="Times New Roman" panose="02020603050405020304" pitchFamily="18" charset="0"/>
                </a:rPr>
                <a:t>较小代价</a:t>
              </a:r>
              <a:r>
                <a:rPr lang="zh-CN" altLang="zh-CN" dirty="0" smtClean="0">
                  <a:cs typeface="Times New Roman" panose="02020603050405020304" pitchFamily="18" charset="0"/>
                </a:rPr>
                <a:t>找到</a:t>
              </a:r>
              <a:r>
                <a:rPr lang="zh-CN" altLang="zh-CN" dirty="0">
                  <a:cs typeface="Times New Roman" panose="02020603050405020304" pitchFamily="18" charset="0"/>
                </a:rPr>
                <a:t>问题的</a:t>
              </a:r>
              <a:r>
                <a:rPr lang="zh-CN" altLang="zh-CN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近似全局最优</a:t>
              </a:r>
              <a:r>
                <a:rPr lang="zh-CN" altLang="zh-CN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解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7" name="直接连接符 6"/>
            <p:cNvCxnSpPr/>
            <p:nvPr/>
          </p:nvCxnSpPr>
          <p:spPr bwMode="auto">
            <a:xfrm>
              <a:off x="2411760" y="2357933"/>
              <a:ext cx="187220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0" name="矩形 9"/>
          <p:cNvSpPr/>
          <p:nvPr/>
        </p:nvSpPr>
        <p:spPr>
          <a:xfrm>
            <a:off x="588700" y="3001148"/>
            <a:ext cx="32689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智能性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：自组织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、自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适应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991142" y="3384525"/>
            <a:ext cx="6515030" cy="1628651"/>
            <a:chOff x="1979712" y="3573016"/>
            <a:chExt cx="6515030" cy="1628651"/>
          </a:xfrm>
        </p:grpSpPr>
        <p:sp>
          <p:nvSpPr>
            <p:cNvPr id="11" name="矩形 10"/>
            <p:cNvSpPr/>
            <p:nvPr/>
          </p:nvSpPr>
          <p:spPr>
            <a:xfrm>
              <a:off x="2920340" y="3573016"/>
              <a:ext cx="5574402" cy="1628651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180975" indent="-180975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编码方案</a:t>
              </a:r>
              <a:r>
                <a:rPr lang="zh-CN" altLang="zh-CN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、适应度函数、遗传算子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确定后，算法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利用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进化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过程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中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获得的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信息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启发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自行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组织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搜索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算法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能根据环境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变化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自动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发现环境的特征和规律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改变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了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传统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算法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中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需要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事先描述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问题的全部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特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征。</a:t>
              </a:r>
              <a:endParaRPr lang="en-US" altLang="zh-CN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2300"/>
                </a:lnSpc>
                <a:spcAft>
                  <a:spcPts val="0"/>
                </a:spcAft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可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解决一些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结构难以理解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的复杂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问题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 bwMode="auto">
            <a:xfrm>
              <a:off x="1979712" y="3582069"/>
              <a:ext cx="936104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" name="矩形 14"/>
          <p:cNvSpPr/>
          <p:nvPr/>
        </p:nvSpPr>
        <p:spPr>
          <a:xfrm>
            <a:off x="599014" y="516093"/>
            <a:ext cx="480628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不确定性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概率规则</a:t>
            </a:r>
            <a:r>
              <a:rPr lang="zh-CN" altLang="en-US" sz="2000" dirty="0"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而</a:t>
            </a:r>
            <a:r>
              <a:rPr lang="zh-CN" altLang="en-US" sz="2000" dirty="0">
                <a:cs typeface="Times New Roman" panose="02020603050405020304" pitchFamily="18" charset="0"/>
              </a:rPr>
              <a:t>非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确定性规则</a:t>
            </a:r>
            <a:endParaRPr lang="zh-CN" altLang="en-US" sz="2000" dirty="0"/>
          </a:p>
        </p:txBody>
      </p:sp>
      <p:grpSp>
        <p:nvGrpSpPr>
          <p:cNvPr id="16" name="组合 15"/>
          <p:cNvGrpSpPr/>
          <p:nvPr/>
        </p:nvGrpSpPr>
        <p:grpSpPr>
          <a:xfrm>
            <a:off x="2224306" y="843583"/>
            <a:ext cx="6281866" cy="641201"/>
            <a:chOff x="2195736" y="5267492"/>
            <a:chExt cx="6281866" cy="641201"/>
          </a:xfrm>
        </p:grpSpPr>
        <p:sp>
          <p:nvSpPr>
            <p:cNvPr id="17" name="矩形 16"/>
            <p:cNvSpPr/>
            <p:nvPr/>
          </p:nvSpPr>
          <p:spPr>
            <a:xfrm>
              <a:off x="4444576" y="5267492"/>
              <a:ext cx="4033026" cy="641201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180975" indent="-180975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sz="1600" u="wavyHeavy" dirty="0" smtClean="0">
                  <a:solidFill>
                    <a:srgbClr val="0000FF"/>
                  </a:solidFill>
                  <a:cs typeface="Times New Roman" panose="02020603050405020304" pitchFamily="18" charset="0"/>
                </a:rPr>
                <a:t>搜索</a:t>
              </a:r>
              <a:r>
                <a:rPr lang="zh-CN" altLang="zh-CN" sz="1600" dirty="0" smtClean="0">
                  <a:cs typeface="Times New Roman" panose="02020603050405020304" pitchFamily="18" charset="0"/>
                </a:rPr>
                <a:t>向</a:t>
              </a:r>
              <a:r>
                <a:rPr lang="zh-CN" altLang="zh-CN" sz="16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适应度函数值</a:t>
              </a:r>
              <a:r>
                <a:rPr lang="zh-CN" altLang="zh-CN" sz="1600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逐步改善</a:t>
              </a:r>
              <a:r>
                <a:rPr lang="zh-CN" altLang="zh-CN" sz="1600" dirty="0" smtClean="0">
                  <a:cs typeface="Times New Roman" panose="02020603050405020304" pitchFamily="18" charset="0"/>
                </a:rPr>
                <a:t>的区域发展</a:t>
              </a:r>
              <a:endParaRPr lang="en-US" altLang="zh-CN" sz="1600" dirty="0">
                <a:cs typeface="Times New Roman" panose="02020603050405020304" pitchFamily="18" charset="0"/>
              </a:endParaRPr>
            </a:p>
            <a:p>
              <a:pPr marL="180975" indent="-180975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zh-CN" sz="1600" dirty="0" smtClean="0">
                  <a:cs typeface="Times New Roman" panose="02020603050405020304" pitchFamily="18" charset="0"/>
                </a:rPr>
                <a:t>克服</a:t>
              </a:r>
              <a:r>
                <a:rPr lang="zh-CN" altLang="zh-CN" sz="1600" dirty="0">
                  <a:cs typeface="Times New Roman" panose="02020603050405020304" pitchFamily="18" charset="0"/>
                </a:rPr>
                <a:t>了</a:t>
              </a:r>
              <a:r>
                <a:rPr lang="zh-CN" altLang="zh-CN" sz="1600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随机搜索方法</a:t>
              </a:r>
              <a:r>
                <a:rPr lang="zh-CN" altLang="zh-CN" sz="1600" dirty="0">
                  <a:cs typeface="Times New Roman" panose="02020603050405020304" pitchFamily="18" charset="0"/>
                </a:rPr>
                <a:t>的</a:t>
              </a:r>
              <a:r>
                <a:rPr lang="zh-CN" altLang="zh-CN" sz="1600" u="wavyDbl" dirty="0" smtClean="0">
                  <a:cs typeface="Times New Roman" panose="02020603050405020304" pitchFamily="18" charset="0"/>
                </a:rPr>
                <a:t>盲目性</a:t>
              </a:r>
              <a:endParaRPr lang="zh-CN" altLang="en-US" sz="1600" u="wavyDbl" dirty="0"/>
            </a:p>
          </p:txBody>
        </p:sp>
        <p:cxnSp>
          <p:nvCxnSpPr>
            <p:cNvPr id="18" name="直接连接符 17"/>
            <p:cNvCxnSpPr/>
            <p:nvPr/>
          </p:nvCxnSpPr>
          <p:spPr bwMode="auto">
            <a:xfrm>
              <a:off x="2195736" y="5267492"/>
              <a:ext cx="2248840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06987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0558" y="1053152"/>
            <a:ext cx="377742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en-US" altLang="zh-CN" sz="2400" b="1" dirty="0" smtClean="0">
                <a:latin typeface="+mn-ea"/>
                <a:ea typeface="+mn-ea"/>
              </a:rPr>
              <a:t>6.3 </a:t>
            </a:r>
            <a:r>
              <a:rPr lang="zh-CN" altLang="en-US" sz="2400" b="1" dirty="0" smtClean="0">
                <a:latin typeface="+mn-ea"/>
                <a:ea typeface="+mn-ea"/>
              </a:rPr>
              <a:t>基本</a:t>
            </a:r>
            <a:r>
              <a:rPr lang="zh-CN" altLang="en-US" sz="2400" dirty="0">
                <a:latin typeface="+mn-ea"/>
                <a:ea typeface="+mn-ea"/>
              </a:rPr>
              <a:t>遗传</a:t>
            </a:r>
            <a:r>
              <a:rPr lang="zh-CN" altLang="en-US" sz="2400" dirty="0" smtClean="0">
                <a:latin typeface="+mn-ea"/>
                <a:ea typeface="+mn-ea"/>
              </a:rPr>
              <a:t>算法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Simple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zh-CN" altLang="zh-CN" sz="2000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71800" y="128062"/>
            <a:ext cx="590465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dirty="0" smtClean="0">
                <a:latin typeface="+mn-ea"/>
                <a:ea typeface="+mn-ea"/>
              </a:rPr>
              <a:t>美国 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John </a:t>
            </a:r>
            <a:r>
              <a:rPr lang="en-US" altLang="zh-CN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holland</a:t>
            </a:r>
            <a:r>
              <a:rPr lang="zh-CN" altLang="en-US" dirty="0">
                <a:latin typeface="+mn-ea"/>
                <a:ea typeface="+mn-ea"/>
              </a:rPr>
              <a:t>于</a:t>
            </a:r>
            <a:r>
              <a:rPr lang="en-US" altLang="zh-CN" dirty="0">
                <a:latin typeface="+mn-ea"/>
                <a:ea typeface="+mn-ea"/>
              </a:rPr>
              <a:t>20</a:t>
            </a:r>
            <a:r>
              <a:rPr lang="zh-CN" altLang="en-US" dirty="0">
                <a:latin typeface="+mn-ea"/>
                <a:ea typeface="+mn-ea"/>
              </a:rPr>
              <a:t>世纪</a:t>
            </a:r>
            <a:r>
              <a:rPr lang="en-US" altLang="zh-CN" dirty="0">
                <a:latin typeface="+mn-ea"/>
                <a:ea typeface="+mn-ea"/>
              </a:rPr>
              <a:t>70</a:t>
            </a:r>
            <a:r>
              <a:rPr lang="zh-CN" altLang="en-US" dirty="0">
                <a:latin typeface="+mn-ea"/>
                <a:ea typeface="+mn-ea"/>
              </a:rPr>
              <a:t>年代提出</a:t>
            </a:r>
            <a:endParaRPr lang="en-US" altLang="zh-CN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借鉴</a:t>
            </a:r>
            <a:r>
              <a:rPr lang="zh-CN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生物界</a:t>
            </a:r>
            <a:r>
              <a:rPr lang="zh-CN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自然选择</a:t>
            </a:r>
            <a:r>
              <a:rPr lang="zh-CN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和</a:t>
            </a:r>
            <a:r>
              <a:rPr lang="zh-CN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自然遗传机制</a:t>
            </a:r>
            <a:r>
              <a:rPr lang="zh-CN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随机搜索</a:t>
            </a:r>
            <a:r>
              <a:rPr lang="zh-CN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算法</a:t>
            </a:r>
            <a:endParaRPr lang="en-US" altLang="zh-CN" dirty="0" smtClean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285750" indent="-28575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dirty="0" smtClean="0"/>
              <a:t>适用于</a:t>
            </a:r>
            <a:r>
              <a:rPr lang="zh-CN" altLang="zh-CN" dirty="0" smtClean="0">
                <a:solidFill>
                  <a:srgbClr val="0000FF"/>
                </a:solidFill>
              </a:rPr>
              <a:t>传统</a:t>
            </a:r>
            <a:r>
              <a:rPr lang="zh-CN" altLang="zh-CN" dirty="0">
                <a:solidFill>
                  <a:srgbClr val="0000FF"/>
                </a:solidFill>
              </a:rPr>
              <a:t>搜索方法</a:t>
            </a:r>
            <a:r>
              <a:rPr lang="zh-CN" altLang="zh-CN" dirty="0"/>
              <a:t>难以解决</a:t>
            </a:r>
            <a:r>
              <a:rPr lang="zh-CN" altLang="zh-CN" dirty="0" smtClean="0"/>
              <a:t>的</a:t>
            </a:r>
            <a:r>
              <a:rPr lang="zh-CN" altLang="zh-CN" dirty="0" smtClean="0">
                <a:solidFill>
                  <a:srgbClr val="FF0000"/>
                </a:solidFill>
              </a:rPr>
              <a:t>复杂</a:t>
            </a:r>
            <a:r>
              <a:rPr lang="zh-CN" altLang="zh-CN" dirty="0"/>
              <a:t>和</a:t>
            </a:r>
            <a:r>
              <a:rPr lang="zh-CN" altLang="zh-CN" dirty="0">
                <a:solidFill>
                  <a:srgbClr val="FF0000"/>
                </a:solidFill>
              </a:rPr>
              <a:t>非线性优化</a:t>
            </a:r>
            <a:r>
              <a:rPr lang="zh-CN" altLang="zh-CN" dirty="0" smtClean="0"/>
              <a:t>问题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64" y="1720064"/>
            <a:ext cx="6192688" cy="44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37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588700" y="1772816"/>
            <a:ext cx="8015748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仅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使用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选择、交叉、变异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三种基本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遗传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雏形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基础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11560" y="980728"/>
            <a:ext cx="12241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定义</a:t>
            </a:r>
            <a:endParaRPr lang="zh-CN" altLang="en-US" sz="2400" dirty="0">
              <a:latin typeface="+mn-ea"/>
              <a:ea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88700" y="2276872"/>
            <a:ext cx="8015749" cy="1368549"/>
            <a:chOff x="588700" y="2276872"/>
            <a:chExt cx="8015749" cy="1368549"/>
          </a:xfrm>
        </p:grpSpPr>
        <p:sp>
          <p:nvSpPr>
            <p:cNvPr id="26" name="矩形 25"/>
            <p:cNvSpPr/>
            <p:nvPr/>
          </p:nvSpPr>
          <p:spPr>
            <a:xfrm>
              <a:off x="588700" y="2276872"/>
              <a:ext cx="151216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zh-CN" sz="2000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基本</a:t>
              </a:r>
              <a:r>
                <a:rPr lang="zh-CN" altLang="en-US" sz="20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思想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48739" y="2647472"/>
              <a:ext cx="7655709" cy="641201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182563" indent="-182563">
                <a:lnSpc>
                  <a:spcPts val="25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从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多个解</a:t>
              </a:r>
              <a:r>
                <a: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初始解</a:t>
              </a:r>
              <a:r>
                <a: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开始，通过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一定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法则</a:t>
              </a:r>
              <a:r>
                <a: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选择</a:t>
              </a:r>
              <a:r>
                <a: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\</a:t>
              </a:r>
              <a:r>
                <a:rPr lang="zh-CN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交叉</a:t>
              </a:r>
              <a:r>
                <a: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\</a:t>
              </a:r>
              <a:r>
                <a:rPr lang="zh-CN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变异</a:t>
              </a:r>
              <a:r>
                <a: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循环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迭代</a:t>
              </a:r>
              <a:r>
                <a:rPr lang="zh-CN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最后</a:t>
              </a:r>
              <a:r>
                <a:rPr lang="zh-CN" altLang="zh-CN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得到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一组解</a:t>
              </a:r>
              <a:r>
                <a:rPr lang="zh-CN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en-US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其中</a:t>
              </a:r>
              <a:r>
                <a:rPr lang="zh-CN" altLang="zh-CN" u="wavyDbl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最好的解</a:t>
              </a:r>
              <a:r>
                <a:rPr lang="zh-CN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就是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最优解</a:t>
              </a:r>
              <a:r>
                <a: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48739" y="3368422"/>
              <a:ext cx="7655710" cy="276999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182563" indent="-18256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算法结果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种群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不断进化，整体水平提高</a:t>
              </a:r>
              <a:r>
                <a:rPr lang="zh-CN" altLang="en-US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→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一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组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解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按不同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指标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挑选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38992" y="3983227"/>
            <a:ext cx="7848873" cy="1635571"/>
            <a:chOff x="611560" y="3982204"/>
            <a:chExt cx="7731677" cy="1635571"/>
          </a:xfrm>
        </p:grpSpPr>
        <p:sp>
          <p:nvSpPr>
            <p:cNvPr id="30" name="Text Box 6"/>
            <p:cNvSpPr txBox="1">
              <a:spLocks noChangeArrowheads="1"/>
            </p:cNvSpPr>
            <p:nvPr/>
          </p:nvSpPr>
          <p:spPr bwMode="auto">
            <a:xfrm>
              <a:off x="611560" y="3982204"/>
              <a:ext cx="6264696" cy="3046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182563" indent="-182563" algn="l" eaLnBrk="1" hangingPunct="1">
                <a:lnSpc>
                  <a:spcPct val="110000"/>
                </a:lnSpc>
                <a:buClr>
                  <a:srgbClr val="FF0000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群体</a:t>
              </a:r>
              <a:r>
                <a: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种群</a:t>
              </a:r>
              <a:r>
                <a: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初始</a:t>
              </a:r>
              <a:r>
                <a:rPr lang="zh-CN" altLang="en-US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给定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多个解的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集合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（子集、随机给出）</a:t>
              </a:r>
              <a:endParaRPr lang="zh-CN" altLang="en-US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617289" y="5211510"/>
              <a:ext cx="7557059" cy="4062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182563" indent="-182563" algn="l" eaLnBrk="1" hangingPunct="1">
                <a:lnSpc>
                  <a:spcPct val="110000"/>
                </a:lnSpc>
                <a:buClr>
                  <a:srgbClr val="FF0000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适应度函数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解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u="wavyDbl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评价函数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 （由问题给定</a:t>
              </a:r>
              <a:r>
                <a: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人为构建，优胜劣汰的依据）</a:t>
              </a:r>
              <a:r>
                <a:rPr lang="zh-CN" altLang="en-US" dirty="0" smtClean="0">
                  <a:solidFill>
                    <a:srgbClr val="0000CC"/>
                  </a:solidFill>
                  <a:latin typeface="+mn-ea"/>
                  <a:ea typeface="+mn-ea"/>
                </a:rPr>
                <a:t>   </a:t>
              </a:r>
              <a:endParaRPr lang="zh-CN" altLang="en-US" dirty="0">
                <a:solidFill>
                  <a:srgbClr val="0000CC"/>
                </a:solidFill>
                <a:latin typeface="+mn-ea"/>
                <a:ea typeface="+mn-ea"/>
              </a:endParaRPr>
            </a:p>
          </p:txBody>
        </p:sp>
        <p:sp>
          <p:nvSpPr>
            <p:cNvPr id="32" name="Text Box 8"/>
            <p:cNvSpPr txBox="1">
              <a:spLocks noChangeArrowheads="1"/>
            </p:cNvSpPr>
            <p:nvPr/>
          </p:nvSpPr>
          <p:spPr bwMode="auto">
            <a:xfrm>
              <a:off x="611561" y="4426564"/>
              <a:ext cx="7731676" cy="641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182563" indent="-182563" algn="l" eaLnBrk="1" hangingPunct="1">
                <a:lnSpc>
                  <a:spcPts val="2500"/>
                </a:lnSpc>
                <a:buClr>
                  <a:srgbClr val="FF0000"/>
                </a:buClr>
                <a:buSzPct val="150000"/>
                <a:buFont typeface="Arial" panose="020B0604020202020204" pitchFamily="34" charset="0"/>
                <a:buChar char="•"/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染色体</a:t>
              </a:r>
              <a:r>
                <a:rPr lang="zh-CN" altLang="en-US" dirty="0" smtClean="0">
                  <a:latin typeface="+mn-ea"/>
                  <a:ea typeface="+mn-ea"/>
                </a:rPr>
                <a:t>：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解</a:t>
              </a:r>
              <a:r>
                <a:rPr lang="zh-CN" altLang="en-US" dirty="0" smtClean="0">
                  <a:latin typeface="+mn-ea"/>
                  <a:ea typeface="+mn-ea"/>
                </a:rPr>
                <a:t>的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编码串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位串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dirty="0" smtClean="0">
                  <a:latin typeface="+mn-ea"/>
                  <a:ea typeface="+mn-ea"/>
                </a:rPr>
                <a:t>。</a:t>
              </a:r>
              <a:r>
                <a:rPr lang="zh-CN" altLang="en-US" u="wavyDbl" dirty="0" smtClean="0">
                  <a:latin typeface="+mn-ea"/>
                  <a:ea typeface="+mn-ea"/>
                </a:rPr>
                <a:t>串中每一位</a:t>
              </a:r>
              <a:r>
                <a:rPr lang="zh-CN" altLang="en-US" dirty="0" smtClean="0">
                  <a:latin typeface="+mn-ea"/>
                  <a:ea typeface="+mn-ea"/>
                </a:rPr>
                <a:t>称为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基因</a:t>
              </a:r>
              <a:r>
                <a:rPr lang="zh-CN" altLang="en-US" dirty="0" smtClean="0">
                  <a:latin typeface="+mn-ea"/>
                  <a:ea typeface="+mn-ea"/>
                </a:rPr>
                <a:t>，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若干</a:t>
              </a:r>
              <a:r>
                <a:rPr lang="zh-CN" altLang="en-US" dirty="0">
                  <a:solidFill>
                    <a:srgbClr val="0000FF"/>
                  </a:solidFill>
                  <a:latin typeface="+mn-ea"/>
                  <a:ea typeface="+mn-ea"/>
                </a:rPr>
                <a:t>个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基因</a:t>
              </a:r>
              <a:r>
                <a:rPr lang="zh-CN" altLang="en-US" dirty="0" smtClean="0">
                  <a:latin typeface="+mn-ea"/>
                  <a:ea typeface="+mn-ea"/>
                </a:rPr>
                <a:t>构成的一个</a:t>
              </a:r>
              <a:endParaRPr lang="en-US" altLang="zh-CN" dirty="0" smtClean="0">
                <a:latin typeface="+mn-ea"/>
                <a:ea typeface="+mn-ea"/>
              </a:endParaRPr>
            </a:p>
            <a:p>
              <a:pPr algn="l" eaLnBrk="1" hangingPunct="1">
                <a:lnSpc>
                  <a:spcPts val="2500"/>
                </a:lnSpc>
                <a:buClr>
                  <a:srgbClr val="FF0000"/>
                </a:buClr>
              </a:pPr>
              <a:r>
                <a:rPr lang="en-US" altLang="zh-CN" dirty="0">
                  <a:latin typeface="+mn-ea"/>
                  <a:ea typeface="+mn-ea"/>
                </a:rPr>
                <a:t> </a:t>
              </a:r>
              <a:r>
                <a:rPr lang="en-US" altLang="zh-CN" dirty="0" smtClean="0">
                  <a:latin typeface="+mn-ea"/>
                  <a:ea typeface="+mn-ea"/>
                </a:rPr>
                <a:t>    </a:t>
              </a:r>
              <a:r>
                <a:rPr lang="en-US" altLang="zh-CN" sz="1600" dirty="0" smtClean="0">
                  <a:latin typeface="+mn-ea"/>
                  <a:ea typeface="+mn-ea"/>
                </a:rPr>
                <a:t>     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有效</a:t>
              </a:r>
              <a:r>
                <a:rPr lang="zh-CN" altLang="en-US" dirty="0">
                  <a:solidFill>
                    <a:srgbClr val="0000FF"/>
                  </a:solidFill>
                  <a:latin typeface="+mn-ea"/>
                  <a:ea typeface="+mn-ea"/>
                </a:rPr>
                <a:t>信息段</a:t>
              </a:r>
              <a:r>
                <a:rPr lang="zh-CN" altLang="en-US" dirty="0" smtClean="0">
                  <a:latin typeface="+mn-ea"/>
                  <a:ea typeface="+mn-ea"/>
                </a:rPr>
                <a:t>称为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基因组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基因座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dirty="0" smtClean="0">
                  <a:latin typeface="+mn-ea"/>
                  <a:ea typeface="+mn-ea"/>
                </a:rPr>
                <a:t>。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398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39608" y="1110032"/>
            <a:ext cx="3096344" cy="325760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>
                <a:latin typeface="+mn-ea"/>
                <a:ea typeface="+mn-ea"/>
              </a:rPr>
              <a:t>基本</a:t>
            </a:r>
            <a:r>
              <a:rPr lang="zh-CN" altLang="en-US" sz="2400" b="1" dirty="0" smtClean="0">
                <a:latin typeface="+mn-ea"/>
                <a:ea typeface="+mn-ea"/>
              </a:rPr>
              <a:t>遗传算法的特点：</a:t>
            </a:r>
          </a:p>
        </p:txBody>
      </p:sp>
      <p:sp>
        <p:nvSpPr>
          <p:cNvPr id="5" name="矩形 4"/>
          <p:cNvSpPr/>
          <p:nvPr/>
        </p:nvSpPr>
        <p:spPr>
          <a:xfrm>
            <a:off x="601038" y="1772816"/>
            <a:ext cx="8147426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全局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优化概率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（而非确定性规则）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求解问题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优化问题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没有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多数学要求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搜索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需问题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的内在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性质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线性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离散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连续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都可处理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直接对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结构对象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操作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利用</a:t>
            </a:r>
            <a:r>
              <a:rPr lang="zh-CN" altLang="zh-CN" sz="2000" u="wavyDbl" dirty="0">
                <a:latin typeface="+mn-ea"/>
                <a:ea typeface="+mn-ea"/>
                <a:cs typeface="Times New Roman" panose="02020603050405020304" pitchFamily="18" charset="0"/>
              </a:rPr>
              <a:t>随机</a:t>
            </a:r>
            <a:r>
              <a:rPr lang="zh-CN" altLang="zh-CN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技术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被编码的参数空间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2000" u="wavyDbl" dirty="0">
                <a:latin typeface="+mn-ea"/>
                <a:ea typeface="+mn-ea"/>
                <a:cs typeface="Times New Roman" panose="02020603050405020304" pitchFamily="18" charset="0"/>
              </a:rPr>
              <a:t>效率</a:t>
            </a:r>
            <a:r>
              <a:rPr lang="zh-CN" altLang="zh-CN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搜索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群体搜索策略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),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易于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并行化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隐含并行性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1038" y="4772471"/>
            <a:ext cx="4896544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不足：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结果无法复现、理论证明困难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72000" y="884039"/>
            <a:ext cx="4032448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对大规模优化问题相当有效！</a:t>
            </a:r>
            <a:endParaRPr lang="en-US" altLang="zh-CN" sz="24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391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11188" y="836712"/>
            <a:ext cx="1800572" cy="492125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3200" b="1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主要内容</a:t>
            </a:r>
          </a:p>
        </p:txBody>
      </p:sp>
      <p:pic>
        <p:nvPicPr>
          <p:cNvPr id="5123" name="Picture 5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06850"/>
            <a:ext cx="216217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27"/>
          <p:cNvSpPr txBox="1">
            <a:spLocks noChangeArrowheads="1"/>
          </p:cNvSpPr>
          <p:nvPr/>
        </p:nvSpPr>
        <p:spPr bwMode="auto">
          <a:xfrm>
            <a:off x="5364088" y="1844824"/>
            <a:ext cx="2016224" cy="2162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60000"/>
              </a:lnSpc>
              <a:buNone/>
            </a:pP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概述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 </a:t>
            </a:r>
          </a:p>
          <a:p>
            <a:pPr marL="0" indent="0" eaLnBrk="1" hangingPunct="1">
              <a:lnSpc>
                <a:spcPct val="160000"/>
              </a:lnSpc>
              <a:buNone/>
            </a:pP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、遗传算法 </a:t>
            </a:r>
          </a:p>
          <a:p>
            <a:pPr marL="0" indent="0" eaLnBrk="1" hangingPunct="1">
              <a:lnSpc>
                <a:spcPct val="160000"/>
              </a:lnSpc>
              <a:buNone/>
            </a:pP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、蚁群算法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autoUpdateAnimBg="0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11560" y="980728"/>
            <a:ext cx="12241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、表示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783280"/>
            <a:ext cx="60486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基本遗传算法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可定义为一个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元组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”(8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个要素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195056" y="2367336"/>
            <a:ext cx="4473288" cy="3543716"/>
            <a:chOff x="2843808" y="2462699"/>
            <a:chExt cx="4473288" cy="35437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/>
                <p:cNvSpPr/>
                <p:nvPr/>
              </p:nvSpPr>
              <p:spPr>
                <a:xfrm>
                  <a:off x="2843808" y="2462699"/>
                  <a:ext cx="3672408" cy="36933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G</m:t>
                            </m:r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A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=(</m:t>
                            </m:r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F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c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  <m: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zh-CN" altLang="en-US" sz="2400" i="0">
                                <a:latin typeface="Cambria Math" panose="02040503050406030204" pitchFamily="18" charset="0"/>
                              </a:rPr>
                              <m:t>T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矩形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3808" y="2462699"/>
                  <a:ext cx="3672408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819" t="-172131" r="-19071" b="-2573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2881526" y="3031242"/>
                  <a:ext cx="4435570" cy="297517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◇"/>
                  </a:pPr>
                  <a:r>
                    <a:rPr lang="en-US" altLang="zh-CN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zh-CN" sz="2000" b="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--</a:t>
                  </a:r>
                  <a:r>
                    <a:rPr lang="zh-CN" altLang="en-US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群体大小</a:t>
                  </a:r>
                  <a:r>
                    <a:rPr lang="en-US" altLang="zh-CN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解的个数</a:t>
                  </a:r>
                  <a:r>
                    <a:rPr lang="en-US" altLang="zh-CN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en-US" altLang="zh-CN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◇"/>
                  </a:pPr>
                  <a:r>
                    <a:rPr lang="en-US" altLang="zh-CN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F</a:t>
                  </a:r>
                  <a:r>
                    <a:rPr lang="en-US" altLang="zh-CN" sz="2000" b="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--</a:t>
                  </a:r>
                  <a:r>
                    <a:rPr lang="zh-CN" altLang="en-US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个体适应度评价函数</a:t>
                  </a:r>
                  <a:r>
                    <a:rPr lang="en-US" altLang="zh-CN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适应度函数</a:t>
                  </a:r>
                  <a:r>
                    <a:rPr lang="en-US" altLang="zh-CN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en-US" altLang="zh-CN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◇"/>
                  </a:pPr>
                  <a:r>
                    <a:rPr lang="en-US" altLang="zh-CN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S</a:t>
                  </a:r>
                  <a:r>
                    <a:rPr lang="en-US" altLang="zh-CN" sz="2000" b="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--</a:t>
                  </a:r>
                  <a:r>
                    <a:rPr lang="zh-CN" altLang="en-US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选择操作</a:t>
                  </a:r>
                  <a:endParaRPr lang="en-US" altLang="zh-CN" sz="2000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◇"/>
                  </a:pPr>
                  <a:r>
                    <a:rPr lang="en-US" altLang="zh-CN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C</a:t>
                  </a:r>
                  <a:r>
                    <a:rPr lang="en-US" altLang="zh-CN" sz="2000" b="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--</a:t>
                  </a:r>
                  <a:r>
                    <a:rPr lang="zh-CN" altLang="en-US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交叉操作</a:t>
                  </a:r>
                  <a:endParaRPr lang="en-US" altLang="zh-CN" sz="2000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◇"/>
                  </a:pPr>
                  <a:r>
                    <a:rPr lang="en-US" altLang="zh-CN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m</a:t>
                  </a:r>
                  <a:r>
                    <a:rPr lang="en-US" altLang="zh-CN" sz="200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--</a:t>
                  </a:r>
                  <a:r>
                    <a:rPr lang="zh-CN" altLang="en-US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变异操作</a:t>
                  </a:r>
                  <a:endParaRPr lang="en-US" altLang="zh-CN" sz="2000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◇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𝑐</m:t>
                          </m:r>
                        </m:sub>
                      </m:sSub>
                    </m:oMath>
                  </a14:m>
                  <a:r>
                    <a:rPr lang="en-US" altLang="zh-CN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--</a:t>
                  </a:r>
                  <a:r>
                    <a:rPr lang="zh-CN" altLang="en-US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交叉概率</a:t>
                  </a:r>
                  <a:endParaRPr lang="en-US" altLang="zh-CN" sz="2000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◇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𝑃</m:t>
                          </m:r>
                        </m:e>
                        <m:sub>
                          <m:r>
                            <a:rPr lang="zh-CN" alt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𝑚</m:t>
                          </m:r>
                        </m:sub>
                      </m:sSub>
                    </m:oMath>
                  </a14:m>
                  <a:r>
                    <a:rPr lang="en-US" altLang="zh-CN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--</a:t>
                  </a:r>
                  <a:r>
                    <a:rPr lang="zh-CN" altLang="en-US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变异概率</a:t>
                  </a:r>
                  <a:endParaRPr lang="en-US" altLang="zh-CN" sz="2000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◇"/>
                  </a:pPr>
                  <a:r>
                    <a:rPr lang="en-US" altLang="zh-CN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T--</a:t>
                  </a:r>
                  <a:r>
                    <a:rPr lang="zh-CN" altLang="en-US" sz="2000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遗传运算终止条件</a:t>
                  </a:r>
                  <a:endParaRPr lang="zh-CN" altLang="en-US" sz="2000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1526" y="3031242"/>
                  <a:ext cx="4435570" cy="2975173"/>
                </a:xfrm>
                <a:prstGeom prst="rect">
                  <a:avLst/>
                </a:prstGeom>
                <a:blipFill>
                  <a:blip r:embed="rId3"/>
                  <a:stretch>
                    <a:fillRect l="-2885" t="-2254" r="-3022" b="-245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7087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0708" y="980728"/>
            <a:ext cx="5105565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sz="2400" dirty="0">
                <a:latin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cs typeface="Times New Roman" panose="02020603050405020304" pitchFamily="18" charset="0"/>
              </a:rPr>
              <a:t>、基本遗传算法的几个主要</a:t>
            </a:r>
            <a:r>
              <a:rPr lang="zh-CN" altLang="zh-CN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构成要素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3901" y="1795676"/>
            <a:ext cx="3084003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latin typeface="+mn-ea"/>
              </a:rPr>
              <a:t>参数编码</a:t>
            </a:r>
            <a:r>
              <a:rPr kumimoji="1" lang="en-US" altLang="zh-CN" sz="2400" dirty="0" smtClean="0">
                <a:latin typeface="+mn-ea"/>
              </a:rPr>
              <a:t>(</a:t>
            </a:r>
            <a:r>
              <a:rPr kumimoji="1" lang="zh-CN" altLang="en-US" sz="2400" dirty="0" smtClean="0">
                <a:latin typeface="+mn-ea"/>
              </a:rPr>
              <a:t>染色体</a:t>
            </a:r>
            <a:r>
              <a:rPr kumimoji="1" lang="en-US" altLang="zh-CN" sz="2400" dirty="0" smtClean="0">
                <a:latin typeface="+mn-ea"/>
              </a:rPr>
              <a:t>)</a:t>
            </a:r>
            <a:endParaRPr kumimoji="1" lang="en-US" altLang="zh-CN" sz="24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latin typeface="+mn-ea"/>
              </a:rPr>
              <a:t>初始群体的设定</a:t>
            </a:r>
            <a:endParaRPr kumimoji="1" lang="en-US" altLang="zh-CN" sz="24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latin typeface="+mn-ea"/>
              </a:rPr>
              <a:t>适应度函数的设计</a:t>
            </a:r>
            <a:endParaRPr kumimoji="1" lang="en-US" altLang="zh-CN" sz="24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latin typeface="+mn-ea"/>
              </a:rPr>
              <a:t>遗传操作设计</a:t>
            </a:r>
            <a:endParaRPr kumimoji="1" lang="en-US" altLang="zh-CN" sz="2400" dirty="0">
              <a:latin typeface="+mn-ea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latin typeface="+mn-ea"/>
              </a:rPr>
              <a:t>控制参数设定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923928" y="1795676"/>
            <a:ext cx="4320480" cy="3862673"/>
            <a:chOff x="3923928" y="1795676"/>
            <a:chExt cx="4320480" cy="3862673"/>
          </a:xfrm>
        </p:grpSpPr>
        <p:sp>
          <p:nvSpPr>
            <p:cNvPr id="7" name="Rectangle 3"/>
            <p:cNvSpPr txBox="1">
              <a:spLocks noChangeArrowheads="1"/>
            </p:cNvSpPr>
            <p:nvPr/>
          </p:nvSpPr>
          <p:spPr bwMode="auto">
            <a:xfrm>
              <a:off x="5292080" y="1795676"/>
              <a:ext cx="2952328" cy="38626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FF0000"/>
                </a:buClr>
                <a:buSzPct val="100000"/>
                <a:buFont typeface="宋体" panose="02010600030101010101" pitchFamily="2" charset="-122"/>
                <a:buChar char="□"/>
              </a:pPr>
              <a:r>
                <a:rPr lang="zh-CN" altLang="en-US" sz="2400" b="1" dirty="0" smtClean="0">
                  <a:latin typeface="+mn-ea"/>
                </a:rPr>
                <a:t>编码</a:t>
              </a:r>
              <a:endParaRPr lang="en-US" altLang="zh-CN" sz="2400" dirty="0">
                <a:latin typeface="+mn-ea"/>
              </a:endParaRPr>
            </a:p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FF0000"/>
                </a:buClr>
                <a:buSzPct val="100000"/>
                <a:buFont typeface="宋体" panose="02010600030101010101" pitchFamily="2" charset="-122"/>
                <a:buChar char="□"/>
              </a:pPr>
              <a:r>
                <a:rPr lang="zh-CN" altLang="en-US" sz="2400" b="1" dirty="0" smtClean="0">
                  <a:latin typeface="+mn-ea"/>
                </a:rPr>
                <a:t>群体设定</a:t>
              </a:r>
              <a:endParaRPr lang="en-US" altLang="zh-CN" sz="2400" dirty="0">
                <a:latin typeface="+mn-ea"/>
              </a:endParaRPr>
            </a:p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FF0000"/>
                </a:buClr>
                <a:buSzPct val="100000"/>
                <a:buFont typeface="宋体" panose="02010600030101010101" pitchFamily="2" charset="-122"/>
                <a:buChar char="□"/>
              </a:pPr>
              <a:r>
                <a:rPr lang="zh-CN" altLang="en-US" sz="2400" b="1" dirty="0" smtClean="0">
                  <a:latin typeface="+mn-ea"/>
                </a:rPr>
                <a:t>适应度函数</a:t>
              </a:r>
              <a:endParaRPr lang="en-US" altLang="zh-CN" sz="2400" dirty="0">
                <a:latin typeface="+mn-ea"/>
              </a:endParaRPr>
            </a:p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FF0000"/>
                </a:buClr>
                <a:buSzPct val="100000"/>
                <a:buFont typeface="宋体" panose="02010600030101010101" pitchFamily="2" charset="-122"/>
                <a:buChar char="□"/>
              </a:pPr>
              <a:r>
                <a:rPr lang="zh-CN" altLang="en-US" sz="2400" b="1" dirty="0" smtClean="0">
                  <a:latin typeface="+mn-ea"/>
                </a:rPr>
                <a:t>选择</a:t>
              </a:r>
              <a:endParaRPr lang="en-US" altLang="zh-CN" sz="2400" dirty="0">
                <a:latin typeface="+mn-ea"/>
              </a:endParaRPr>
            </a:p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FF0000"/>
                </a:buClr>
                <a:buSzPct val="100000"/>
                <a:buFont typeface="宋体" panose="02010600030101010101" pitchFamily="2" charset="-122"/>
                <a:buChar char="□"/>
              </a:pPr>
              <a:r>
                <a:rPr lang="zh-CN" altLang="en-US" sz="2400" b="1" dirty="0" smtClean="0">
                  <a:latin typeface="+mn-ea"/>
                </a:rPr>
                <a:t>交叉</a:t>
              </a:r>
              <a:endParaRPr lang="en-US" altLang="zh-CN" sz="2400" dirty="0">
                <a:latin typeface="+mn-ea"/>
              </a:endParaRPr>
            </a:p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FF0000"/>
                </a:buClr>
                <a:buSzPct val="100000"/>
                <a:buFont typeface="宋体" panose="02010600030101010101" pitchFamily="2" charset="-122"/>
                <a:buChar char="□"/>
              </a:pPr>
              <a:r>
                <a:rPr lang="zh-CN" altLang="en-US" sz="2400" b="1" dirty="0" smtClean="0">
                  <a:latin typeface="+mn-ea"/>
                </a:rPr>
                <a:t>变异</a:t>
              </a:r>
              <a:endParaRPr lang="en-US" altLang="zh-CN" sz="2400" dirty="0">
                <a:latin typeface="+mn-ea"/>
              </a:endParaRPr>
            </a:p>
            <a:p>
              <a:pPr marL="1079500" indent="0" eaLnBrk="1" hangingPunct="1">
                <a:lnSpc>
                  <a:spcPct val="150000"/>
                </a:lnSpc>
                <a:spcBef>
                  <a:spcPts val="0"/>
                </a:spcBef>
                <a:buClr>
                  <a:srgbClr val="FF0000"/>
                </a:buClr>
                <a:buSzPct val="80000"/>
                <a:buNone/>
              </a:pP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→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算法一般步骤</a:t>
              </a:r>
            </a:p>
          </p:txBody>
        </p:sp>
        <p:sp>
          <p:nvSpPr>
            <p:cNvPr id="8" name="右箭头 7"/>
            <p:cNvSpPr/>
            <p:nvPr/>
          </p:nvSpPr>
          <p:spPr bwMode="auto">
            <a:xfrm>
              <a:off x="3923928" y="3143335"/>
              <a:ext cx="936104" cy="645705"/>
            </a:xfrm>
            <a:prstGeom prst="rightArrow">
              <a:avLst>
                <a:gd name="adj1" fmla="val 50000"/>
                <a:gd name="adj2" fmla="val 32702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具体化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589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46836" y="1026476"/>
            <a:ext cx="196951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算法基本内容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593454" y="1809105"/>
            <a:ext cx="8208912" cy="3924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1800" b="1" dirty="0">
                <a:solidFill>
                  <a:srgbClr val="FF0000"/>
                </a:solidFill>
              </a:rPr>
              <a:t>编码方案：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怎样将</a:t>
            </a:r>
            <a:r>
              <a:rPr lang="zh-CN" altLang="en-US" sz="1800" b="1" u="wavyHeavy" dirty="0" smtClean="0">
                <a:solidFill>
                  <a:schemeClr val="tx1"/>
                </a:solidFill>
              </a:rPr>
              <a:t>优化</a:t>
            </a:r>
            <a:r>
              <a:rPr lang="zh-CN" altLang="en-US" sz="1800" b="1" u="wavyHeavy" dirty="0">
                <a:solidFill>
                  <a:schemeClr val="tx1"/>
                </a:solidFill>
              </a:rPr>
              <a:t>问题</a:t>
            </a:r>
            <a:r>
              <a:rPr lang="zh-CN" altLang="en-US" sz="1800" b="1" dirty="0">
                <a:solidFill>
                  <a:schemeClr val="tx1"/>
                </a:solidFill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</a:rPr>
              <a:t>解</a:t>
            </a:r>
            <a:r>
              <a:rPr lang="zh-CN" altLang="en-US" sz="1800" b="1" dirty="0">
                <a:solidFill>
                  <a:schemeClr val="tx1"/>
                </a:solidFill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编码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342900" indent="-342900" algn="just" eaLnBrk="1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1800" b="1" dirty="0" smtClean="0">
                <a:solidFill>
                  <a:srgbClr val="FF0000"/>
                </a:solidFill>
              </a:rPr>
              <a:t>适应</a:t>
            </a:r>
            <a:r>
              <a:rPr lang="zh-CN" altLang="en-US" sz="1800" b="1" dirty="0">
                <a:solidFill>
                  <a:srgbClr val="FF0000"/>
                </a:solidFill>
              </a:rPr>
              <a:t>度函数：</a:t>
            </a:r>
            <a:r>
              <a:rPr lang="zh-CN" altLang="en-US" sz="1800" b="1" dirty="0">
                <a:solidFill>
                  <a:schemeClr val="tx1"/>
                </a:solidFill>
              </a:rPr>
              <a:t>怎样</a:t>
            </a:r>
            <a:r>
              <a:rPr lang="zh-CN" altLang="en-US" sz="1800" b="1" u="wavyHeavy" dirty="0">
                <a:solidFill>
                  <a:schemeClr val="tx1"/>
                </a:solidFill>
              </a:rPr>
              <a:t>根据</a:t>
            </a:r>
            <a:r>
              <a:rPr lang="zh-CN" altLang="en-US" sz="1800" b="1" dirty="0">
                <a:solidFill>
                  <a:srgbClr val="0000FF"/>
                </a:solidFill>
              </a:rPr>
              <a:t>目标函数</a:t>
            </a:r>
            <a:r>
              <a:rPr lang="zh-CN" altLang="en-US" sz="1800" b="1" u="wavyHeavy" dirty="0">
                <a:solidFill>
                  <a:schemeClr val="tx1"/>
                </a:solidFill>
              </a:rPr>
              <a:t>构建</a:t>
            </a:r>
            <a:r>
              <a:rPr lang="zh-CN" altLang="en-US" sz="1800" b="1" dirty="0">
                <a:solidFill>
                  <a:srgbClr val="FF0000"/>
                </a:solidFill>
              </a:rPr>
              <a:t>适应度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函数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342900" indent="-342900" algn="just" eaLnBrk="1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1800" b="1" dirty="0" smtClean="0">
                <a:solidFill>
                  <a:srgbClr val="FF0000"/>
                </a:solidFill>
              </a:rPr>
              <a:t>选择</a:t>
            </a:r>
            <a:r>
              <a:rPr lang="zh-CN" altLang="en-US" sz="1800" b="1" dirty="0">
                <a:solidFill>
                  <a:srgbClr val="FF0000"/>
                </a:solidFill>
              </a:rPr>
              <a:t>策略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：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按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适应度函数值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进行</a:t>
            </a:r>
            <a:r>
              <a:rPr lang="zh-CN" altLang="en-US" sz="1800" b="1" dirty="0" smtClean="0">
                <a:solidFill>
                  <a:srgbClr val="0000FF"/>
                </a:solidFill>
              </a:rPr>
              <a:t>优胜劣汰</a:t>
            </a:r>
            <a:endParaRPr lang="en-US" altLang="zh-CN" sz="1800" dirty="0">
              <a:solidFill>
                <a:srgbClr val="0000FF"/>
              </a:solidFill>
            </a:endParaRPr>
          </a:p>
          <a:p>
            <a:pPr marL="342900" indent="-342900" algn="just" eaLnBrk="1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1800" b="1" dirty="0" smtClean="0">
                <a:solidFill>
                  <a:srgbClr val="FF0000"/>
                </a:solidFill>
              </a:rPr>
              <a:t>控制</a:t>
            </a:r>
            <a:r>
              <a:rPr lang="zh-CN" altLang="en-US" sz="1800" b="1" dirty="0">
                <a:solidFill>
                  <a:srgbClr val="FF0000"/>
                </a:solidFill>
              </a:rPr>
              <a:t>参数</a:t>
            </a:r>
            <a:r>
              <a:rPr lang="zh-CN" altLang="en-US" sz="1800" b="1" dirty="0">
                <a:solidFill>
                  <a:schemeClr val="tx1"/>
                </a:solidFill>
              </a:rPr>
              <a:t>：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种群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规模</a:t>
            </a:r>
            <a:r>
              <a:rPr lang="zh-CN" altLang="en-US" sz="1800" b="1" dirty="0">
                <a:solidFill>
                  <a:schemeClr val="tx1"/>
                </a:solidFill>
              </a:rPr>
              <a:t>、算法执行的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最大</a:t>
            </a:r>
            <a:r>
              <a:rPr lang="zh-CN" altLang="en-US" sz="1800" dirty="0">
                <a:solidFill>
                  <a:srgbClr val="FF0000"/>
                </a:solidFill>
              </a:rPr>
              <a:t>代际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数</a:t>
            </a:r>
            <a:r>
              <a:rPr lang="zh-CN" altLang="en-US" sz="1800" b="1" dirty="0">
                <a:solidFill>
                  <a:schemeClr val="tx1"/>
                </a:solidFill>
              </a:rPr>
              <a:t>、执行不同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遗传操作的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概率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。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 marL="342900" indent="-342900" algn="just" eaLnBrk="1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1800" b="1" dirty="0" smtClean="0">
                <a:solidFill>
                  <a:srgbClr val="FF0000"/>
                </a:solidFill>
              </a:rPr>
              <a:t>遗传算子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操作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)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：</a:t>
            </a:r>
            <a:r>
              <a:rPr lang="zh-CN" altLang="en-US" sz="1800" b="1" dirty="0">
                <a:solidFill>
                  <a:schemeClr val="tx1"/>
                </a:solidFill>
              </a:rPr>
              <a:t>选择、交叉、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变异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342900" indent="-342900" algn="just" eaLnBrk="1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1800" b="1" dirty="0" smtClean="0">
                <a:solidFill>
                  <a:srgbClr val="FF0000"/>
                </a:solidFill>
              </a:rPr>
              <a:t>算法</a:t>
            </a:r>
            <a:r>
              <a:rPr lang="zh-CN" altLang="en-US" sz="1800" b="1" dirty="0">
                <a:solidFill>
                  <a:srgbClr val="FF0000"/>
                </a:solidFill>
              </a:rPr>
              <a:t>终止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准则：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(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随机控制转移规则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)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演化过程</a:t>
            </a:r>
            <a:r>
              <a:rPr lang="zh-CN" altLang="en-US" sz="1800" b="1" dirty="0" smtClean="0">
                <a:solidFill>
                  <a:srgbClr val="0000FF"/>
                </a:solidFill>
              </a:rPr>
              <a:t>无法确定</a:t>
            </a:r>
            <a:r>
              <a:rPr lang="zh-CN" altLang="en-US" sz="1800" b="1" u="wavyDbl" dirty="0" smtClean="0">
                <a:solidFill>
                  <a:schemeClr val="tx1"/>
                </a:solidFill>
              </a:rPr>
              <a:t>个体在解空间的位置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，</a:t>
            </a:r>
            <a:endParaRPr lang="en-US" altLang="zh-CN" sz="1800" b="1" dirty="0" smtClean="0">
              <a:solidFill>
                <a:schemeClr val="tx1"/>
              </a:solidFill>
            </a:endParaRPr>
          </a:p>
          <a:p>
            <a:pPr algn="just" eaLnBrk="1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altLang="zh-CN" sz="1800" dirty="0">
                <a:solidFill>
                  <a:schemeClr val="tx1"/>
                </a:solidFill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</a:rPr>
              <a:t>                </a:t>
            </a:r>
            <a:r>
              <a:rPr lang="zh-CN" altLang="en-US" sz="1800" dirty="0" smtClean="0">
                <a:solidFill>
                  <a:schemeClr val="tx1"/>
                </a:solidFill>
              </a:rPr>
              <a:t>因而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无法用传统方法</a:t>
            </a:r>
            <a:r>
              <a:rPr lang="zh-CN" altLang="en-US" sz="1800" b="1" u="wavyDbl" dirty="0" smtClean="0">
                <a:solidFill>
                  <a:schemeClr val="tx1"/>
                </a:solidFill>
              </a:rPr>
              <a:t>判断算法收敛与否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来终止算法。</a:t>
            </a:r>
            <a:endParaRPr lang="en-US" altLang="zh-CN" sz="1800" b="1" dirty="0" smtClean="0">
              <a:solidFill>
                <a:schemeClr val="tx1"/>
              </a:solidFill>
            </a:endParaRPr>
          </a:p>
          <a:p>
            <a:pPr marL="2332038" indent="-265113" algn="just" eaLnBrk="1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chemeClr val="tx1"/>
                </a:solidFill>
              </a:rPr>
              <a:t>规定</a:t>
            </a:r>
            <a:r>
              <a:rPr lang="zh-CN" altLang="en-US" sz="1800" b="1" dirty="0">
                <a:solidFill>
                  <a:schemeClr val="tx1"/>
                </a:solidFill>
              </a:rPr>
              <a:t>一个</a:t>
            </a:r>
            <a:r>
              <a:rPr lang="zh-CN" altLang="en-US" sz="1800" b="1" dirty="0">
                <a:solidFill>
                  <a:srgbClr val="0000FF"/>
                </a:solidFill>
              </a:rPr>
              <a:t>最大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</a:rPr>
              <a:t>进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化</a:t>
            </a:r>
            <a:r>
              <a:rPr lang="zh-CN" altLang="en-US" sz="1800" dirty="0">
                <a:solidFill>
                  <a:srgbClr val="FF0000"/>
                </a:solidFill>
              </a:rPr>
              <a:t>代际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数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 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(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有界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)</a:t>
            </a:r>
          </a:p>
          <a:p>
            <a:pPr marL="2332038" indent="-265113" algn="just" eaLnBrk="1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chemeClr val="tx1"/>
                </a:solidFill>
              </a:rPr>
              <a:t>算法</a:t>
            </a:r>
            <a:r>
              <a:rPr lang="zh-CN" altLang="en-US" sz="1800" b="1" dirty="0">
                <a:solidFill>
                  <a:schemeClr val="tx1"/>
                </a:solidFill>
              </a:rPr>
              <a:t>在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连续进化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多少代后</a:t>
            </a:r>
            <a:r>
              <a:rPr lang="zh-CN" altLang="en-US" sz="1800" dirty="0">
                <a:solidFill>
                  <a:schemeClr val="tx1"/>
                </a:solidFill>
              </a:rPr>
              <a:t>，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解</a:t>
            </a:r>
            <a:r>
              <a:rPr lang="zh-CN" altLang="en-US" sz="1800" b="1" dirty="0">
                <a:solidFill>
                  <a:schemeClr val="tx1"/>
                </a:solidFill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适应度值</a:t>
            </a:r>
            <a:r>
              <a:rPr lang="zh-CN" altLang="en-US" sz="1800" b="1" dirty="0">
                <a:solidFill>
                  <a:schemeClr val="tx1"/>
                </a:solidFill>
              </a:rPr>
              <a:t>没有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改进。</a:t>
            </a:r>
            <a:endParaRPr lang="en-US" altLang="zh-CN" sz="1800" dirty="0">
              <a:solidFill>
                <a:schemeClr val="tx1"/>
              </a:solidFill>
            </a:endParaRPr>
          </a:p>
          <a:p>
            <a:pPr marL="2332038" indent="-265113" algn="just" eaLnBrk="1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chemeClr val="tx1"/>
                </a:solidFill>
              </a:rPr>
              <a:t>达到明确的</a:t>
            </a:r>
            <a:r>
              <a:rPr lang="zh-CN" altLang="en-US" sz="1800" dirty="0" smtClean="0">
                <a:solidFill>
                  <a:srgbClr val="FF0000"/>
                </a:solidFill>
              </a:rPr>
              <a:t>解目标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7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43588" y="1011876"/>
            <a:ext cx="1192108" cy="3599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100"/>
              </a:lnSpc>
              <a:spcAft>
                <a:spcPts val="600"/>
              </a:spcAft>
            </a:pPr>
            <a:r>
              <a:rPr lang="en-US" altLang="zh-CN" sz="2400" dirty="0" smtClean="0">
                <a:latin typeface="宋体" panose="02010600030101010101" pitchFamily="2" charset="-122"/>
              </a:rPr>
              <a:t>4</a:t>
            </a:r>
            <a:r>
              <a:rPr lang="zh-CN" altLang="en-US" sz="2400" dirty="0" smtClean="0">
                <a:latin typeface="宋体" panose="02010600030101010101" pitchFamily="2" charset="-122"/>
              </a:rPr>
              <a:t>、编码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602622" y="1833205"/>
            <a:ext cx="8127736" cy="3477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latin typeface="+mn-ea"/>
                <a:ea typeface="+mn-ea"/>
              </a:rPr>
              <a:t>应用</a:t>
            </a:r>
            <a:r>
              <a:rPr lang="zh-CN" altLang="zh-CN" sz="2000" dirty="0">
                <a:latin typeface="+mn-ea"/>
                <a:ea typeface="+mn-ea"/>
              </a:rPr>
              <a:t>遗传算法的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首要</a:t>
            </a:r>
            <a:r>
              <a:rPr lang="zh-CN" altLang="zh-CN" sz="2000" dirty="0" smtClean="0">
                <a:latin typeface="+mn-ea"/>
                <a:ea typeface="+mn-ea"/>
              </a:rPr>
              <a:t>和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关键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将</a:t>
            </a:r>
            <a:r>
              <a:rPr lang="zh-CN" altLang="en-US" sz="2000" u="wavyDbl" dirty="0" smtClean="0">
                <a:latin typeface="+mn-ea"/>
                <a:ea typeface="+mn-ea"/>
              </a:rPr>
              <a:t>求解</a:t>
            </a:r>
            <a:r>
              <a:rPr lang="zh-CN" altLang="zh-CN" sz="2000" u="wavyDbl" dirty="0" smtClean="0">
                <a:latin typeface="+mn-ea"/>
                <a:ea typeface="+mn-ea"/>
              </a:rPr>
              <a:t>问题</a:t>
            </a:r>
            <a:r>
              <a:rPr lang="zh-CN" altLang="zh-CN" sz="2000" dirty="0">
                <a:latin typeface="+mn-ea"/>
                <a:ea typeface="+mn-ea"/>
              </a:rPr>
              <a:t>的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</a:rPr>
              <a:t>解空间</a:t>
            </a:r>
            <a:r>
              <a:rPr lang="zh-CN" altLang="zh-CN" sz="2000" dirty="0" smtClean="0">
                <a:latin typeface="+mn-ea"/>
                <a:ea typeface="+mn-ea"/>
              </a:rPr>
              <a:t>转</a:t>
            </a:r>
            <a:r>
              <a:rPr lang="zh-CN" altLang="en-US" sz="2000" dirty="0">
                <a:latin typeface="+mn-ea"/>
                <a:ea typeface="+mn-ea"/>
              </a:rPr>
              <a:t>换</a:t>
            </a:r>
            <a:r>
              <a:rPr lang="zh-CN" altLang="zh-CN" sz="2000" dirty="0" smtClean="0">
                <a:latin typeface="+mn-ea"/>
                <a:ea typeface="+mn-ea"/>
              </a:rPr>
              <a:t>成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算法能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处理</a:t>
            </a:r>
            <a:r>
              <a:rPr lang="zh-CN" altLang="zh-CN" sz="2000" dirty="0">
                <a:latin typeface="+mn-ea"/>
                <a:ea typeface="+mn-ea"/>
              </a:rPr>
              <a:t>的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搜索空间</a:t>
            </a: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三</a:t>
            </a:r>
            <a:r>
              <a:rPr lang="zh-CN" altLang="zh-CN" dirty="0">
                <a:latin typeface="+mn-ea"/>
                <a:ea typeface="+mn-ea"/>
              </a:rPr>
              <a:t>种</a:t>
            </a:r>
            <a:r>
              <a:rPr lang="zh-CN" altLang="zh-CN" dirty="0" smtClean="0">
                <a:latin typeface="+mn-ea"/>
                <a:ea typeface="+mn-ea"/>
              </a:rPr>
              <a:t>算子操作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求解</a:t>
            </a:r>
            <a:r>
              <a:rPr lang="zh-CN" altLang="zh-CN" sz="2000" dirty="0" smtClean="0">
                <a:latin typeface="+mn-ea"/>
                <a:ea typeface="+mn-ea"/>
              </a:rPr>
              <a:t>都</a:t>
            </a:r>
            <a:r>
              <a:rPr lang="zh-CN" altLang="en-US" sz="2000" dirty="0" smtClean="0">
                <a:latin typeface="+mn-ea"/>
                <a:ea typeface="+mn-ea"/>
              </a:rPr>
              <a:t>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针对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编码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优化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过程</a:t>
            </a:r>
            <a:r>
              <a:rPr lang="zh-CN" altLang="en-US" dirty="0" smtClean="0">
                <a:latin typeface="+mn-ea"/>
                <a:ea typeface="+mn-ea"/>
              </a:rPr>
              <a:t>均</a:t>
            </a:r>
            <a:r>
              <a:rPr lang="zh-CN" altLang="zh-CN" dirty="0" smtClean="0">
                <a:latin typeface="+mn-ea"/>
                <a:ea typeface="+mn-ea"/>
              </a:rPr>
              <a:t>通过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编码</a:t>
            </a:r>
            <a:r>
              <a:rPr lang="zh-CN" altLang="en-US" dirty="0" smtClean="0">
                <a:latin typeface="+mn-ea"/>
                <a:ea typeface="+mn-ea"/>
              </a:rPr>
              <a:t>体现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决定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个体染色体</a:t>
            </a:r>
            <a:r>
              <a:rPr lang="zh-CN" altLang="en-US" sz="2000" dirty="0" smtClean="0"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基因的排列次序</a:t>
            </a:r>
            <a:r>
              <a:rPr lang="zh-CN" altLang="en-US" dirty="0" smtClean="0">
                <a:latin typeface="+mn-ea"/>
                <a:ea typeface="+mn-ea"/>
              </a:rPr>
              <a:t>（每一个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解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编码串</a:t>
            </a:r>
            <a:r>
              <a:rPr lang="zh-CN" altLang="en-US" dirty="0" smtClean="0">
                <a:latin typeface="+mn-ea"/>
                <a:ea typeface="+mn-ea"/>
              </a:rPr>
              <a:t>中，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分量</a:t>
            </a:r>
            <a:r>
              <a:rPr lang="zh-CN" altLang="en-US" dirty="0" smtClean="0">
                <a:latin typeface="+mn-ea"/>
                <a:ea typeface="+mn-ea"/>
              </a:rPr>
              <a:t>的排列）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决定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遗传空间</a:t>
            </a:r>
            <a:r>
              <a:rPr lang="zh-CN" altLang="en-US" sz="2000" dirty="0" smtClean="0">
                <a:latin typeface="+mn-ea"/>
                <a:ea typeface="+mn-ea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解空间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解码方式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编码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以</a:t>
            </a:r>
            <a:r>
              <a:rPr lang="zh-CN" altLang="zh-CN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就与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求解问题无关</a:t>
            </a:r>
            <a:r>
              <a:rPr lang="zh-CN" altLang="en-US" dirty="0" smtClean="0">
                <a:latin typeface="+mn-ea"/>
                <a:ea typeface="+mn-ea"/>
              </a:rPr>
              <a:t>（工程思想→将工程问题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抽象为</a:t>
            </a:r>
            <a:r>
              <a:rPr lang="zh-CN" altLang="en-US" dirty="0" smtClean="0">
                <a:latin typeface="+mn-ea"/>
                <a:ea typeface="+mn-ea"/>
              </a:rPr>
              <a:t>数学模型）</a:t>
            </a:r>
            <a:endParaRPr lang="en-US" altLang="zh-CN" dirty="0" smtClean="0">
              <a:latin typeface="+mn-ea"/>
              <a:ea typeface="+mn-ea"/>
            </a:endParaRPr>
          </a:p>
          <a:p>
            <a:pPr marL="628650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对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数学模型</a:t>
            </a:r>
            <a:r>
              <a:rPr lang="zh-CN" altLang="en-US" sz="2000" dirty="0" smtClean="0">
                <a:latin typeface="+mn-ea"/>
                <a:ea typeface="+mn-ea"/>
              </a:rPr>
              <a:t>进行分析处理</a:t>
            </a:r>
            <a:r>
              <a:rPr lang="zh-CN" altLang="en-US" dirty="0" smtClean="0">
                <a:latin typeface="+mn-ea"/>
                <a:ea typeface="+mn-ea"/>
              </a:rPr>
              <a:t>（一般方法）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2195736" y="476672"/>
            <a:ext cx="1656184" cy="360040"/>
          </a:xfrm>
          <a:prstGeom prst="wedgeRoundRectCallout">
            <a:avLst>
              <a:gd name="adj1" fmla="val -68412"/>
              <a:gd name="adj2" fmla="val 119121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本质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：知识表示</a:t>
            </a:r>
          </a:p>
        </p:txBody>
      </p:sp>
    </p:spTree>
    <p:extLst>
      <p:ext uri="{BB962C8B-B14F-4D97-AF65-F5344CB8AC3E}">
        <p14:creationId xmlns:p14="http://schemas.microsoft.com/office/powerpoint/2010/main" val="523849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3272" y="1799192"/>
            <a:ext cx="7291096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完备性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：问题空间的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0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en-US" sz="2000" u="wavyDbl" kern="100" dirty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u="wavyDbl" kern="100" dirty="0"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所设计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编码串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位串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健全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性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：任何一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编码串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位串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对应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可能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endParaRPr lang="en-US" altLang="zh-CN" sz="2000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非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冗余性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问题空间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示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需要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一一对应</a:t>
            </a:r>
            <a:endParaRPr lang="en-US" altLang="zh-CN" sz="2000" kern="1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易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操作性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：便于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计算机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处理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6849" y="1059356"/>
            <a:ext cx="168894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编码原则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148064" y="3284984"/>
            <a:ext cx="2308968" cy="2583433"/>
            <a:chOff x="606848" y="3645024"/>
            <a:chExt cx="2308968" cy="2583433"/>
          </a:xfrm>
        </p:grpSpPr>
        <p:sp>
          <p:nvSpPr>
            <p:cNvPr id="6" name="矩形 5"/>
            <p:cNvSpPr/>
            <p:nvPr/>
          </p:nvSpPr>
          <p:spPr>
            <a:xfrm>
              <a:off x="606848" y="3645024"/>
              <a:ext cx="230896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algn="just">
                <a:spcAft>
                  <a:spcPts val="600"/>
                </a:spcAft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400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常用</a:t>
              </a:r>
              <a:r>
                <a:rPr lang="zh-CN" altLang="zh-CN" sz="2400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编码</a:t>
              </a:r>
              <a:r>
                <a:rPr lang="zh-CN" altLang="en-US" sz="2400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方式</a:t>
              </a:r>
              <a:endParaRPr lang="zh-CN" altLang="en-US" sz="20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971600" y="4189437"/>
              <a:ext cx="1800200" cy="203902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Font typeface="宋体" panose="02010600030101010101" pitchFamily="2" charset="-122"/>
                <a:buChar char="◇"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位串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编码</a:t>
              </a:r>
              <a:endPara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Font typeface="宋体" panose="02010600030101010101" pitchFamily="2" charset="-122"/>
                <a:buChar char="◇"/>
              </a:pP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实数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编码</a:t>
              </a:r>
              <a:endPara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Font typeface="宋体" panose="02010600030101010101" pitchFamily="2" charset="-122"/>
                <a:buChar char="◇"/>
              </a:pP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格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雷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编码</a:t>
              </a:r>
              <a:endPara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Font typeface="宋体" panose="02010600030101010101" pitchFamily="2" charset="-122"/>
                <a:buChar char="◇"/>
              </a:pP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符号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编码</a:t>
              </a:r>
              <a:endPara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342900" indent="-342900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Font typeface="宋体" panose="02010600030101010101" pitchFamily="2" charset="-122"/>
                <a:buChar char="◇"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多参数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编码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409497" y="600943"/>
            <a:ext cx="129727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编码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706772" y="600942"/>
            <a:ext cx="23773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kern="1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2000" kern="100" dirty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具体</a:t>
            </a:r>
            <a:r>
              <a:rPr lang="zh-CN" altLang="en-US" sz="2000" kern="1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zh-CN" altLang="en-US" sz="20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具体</a:t>
            </a:r>
            <a:r>
              <a:rPr lang="zh-CN" altLang="en-US" sz="2000" kern="1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分析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06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44931" y="1042272"/>
            <a:ext cx="1983949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ts val="0"/>
              </a:spcAft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、位串编码</a:t>
            </a:r>
            <a:endParaRPr lang="en-US" altLang="zh-CN" sz="24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8555" y="1772816"/>
            <a:ext cx="8060082" cy="20903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常用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编码方法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二进制编码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7675" indent="-182563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zh-CN" altLang="zh-CN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空间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参数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用一个“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一维数组</a:t>
            </a:r>
            <a:r>
              <a:rPr lang="zh-C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zh-CN" dirty="0" smtClean="0">
                <a:latin typeface="+mn-ea"/>
                <a:cs typeface="Times New Roman" panose="02020603050405020304" pitchFamily="18" charset="0"/>
              </a:rPr>
              <a:t>表示</a:t>
            </a:r>
            <a:r>
              <a:rPr lang="zh-CN" altLang="en-US" dirty="0" smtClean="0">
                <a:latin typeface="+mn-ea"/>
                <a:cs typeface="Times New Roman" panose="02020603050405020304" pitchFamily="18" charset="0"/>
              </a:rPr>
              <a:t>。（</a:t>
            </a:r>
            <a:r>
              <a:rPr lang="zh-CN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也称</a:t>
            </a:r>
            <a:r>
              <a:rPr lang="zh-CN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zh-CN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维染色体</a:t>
            </a:r>
            <a:r>
              <a:rPr lang="zh-CN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编码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marL="447675" indent="-182563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即，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固定长度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二进制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编码串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始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解空间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映射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位串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0,1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然后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即可在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位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串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遗传操作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交叉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变异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447675" indent="-182563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体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编码串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每一位二进制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字符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基因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22989" y="4050357"/>
            <a:ext cx="7944573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特点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◇</a:t>
            </a:r>
            <a:r>
              <a:rPr lang="zh-CN" altLang="en-US" sz="1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编解码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操作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简单</a:t>
            </a:r>
            <a:endParaRPr lang="en-US" altLang="zh-CN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◇ 相邻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整数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二进制编码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可能具有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较大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Hamming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距离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，降低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了遗传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算子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操作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的搜索效率。</a:t>
            </a:r>
            <a:endParaRPr lang="en-US" altLang="zh-CN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</a:pP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◇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高维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优化问题时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编码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串较长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，搜索效率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会降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低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940152" y="856813"/>
            <a:ext cx="2808314" cy="3580299"/>
            <a:chOff x="5922878" y="856813"/>
            <a:chExt cx="2825588" cy="3580299"/>
          </a:xfrm>
        </p:grpSpPr>
        <p:sp>
          <p:nvSpPr>
            <p:cNvPr id="10" name="Rectangle 2"/>
            <p:cNvSpPr txBox="1">
              <a:spLocks noChangeArrowheads="1"/>
            </p:cNvSpPr>
            <p:nvPr/>
          </p:nvSpPr>
          <p:spPr bwMode="auto">
            <a:xfrm>
              <a:off x="5922878" y="856813"/>
              <a:ext cx="2643571" cy="6570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Aft>
                  <a:spcPts val="0"/>
                </a:spcAft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十进制</a:t>
              </a:r>
              <a:r>
                <a:rPr lang="zh-CN" altLang="en-US" sz="20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： 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15           16</a:t>
              </a:r>
            </a:p>
            <a:p>
              <a:pPr eaLnBrk="1" hangingPunct="1">
                <a:spcAft>
                  <a:spcPts val="0"/>
                </a:spcAft>
              </a:pP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二进制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01111     10000</a:t>
              </a:r>
              <a:endPara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6864740" y="1042272"/>
              <a:ext cx="1883726" cy="3394840"/>
              <a:chOff x="6864740" y="1042272"/>
              <a:chExt cx="1883726" cy="3394840"/>
            </a:xfrm>
          </p:grpSpPr>
          <p:cxnSp>
            <p:nvCxnSpPr>
              <p:cNvPr id="3" name="直接连接符 2"/>
              <p:cNvCxnSpPr/>
              <p:nvPr/>
            </p:nvCxnSpPr>
            <p:spPr bwMode="auto">
              <a:xfrm flipV="1">
                <a:off x="6864740" y="3284984"/>
                <a:ext cx="1883724" cy="1152128"/>
              </a:xfrm>
              <a:prstGeom prst="line">
                <a:avLst/>
              </a:prstGeom>
              <a:ln>
                <a:prstDash val="sysDash"/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/>
              <p:cNvCxnSpPr/>
              <p:nvPr/>
            </p:nvCxnSpPr>
            <p:spPr bwMode="auto">
              <a:xfrm flipV="1">
                <a:off x="8748464" y="1042273"/>
                <a:ext cx="0" cy="2242711"/>
              </a:xfrm>
              <a:prstGeom prst="line">
                <a:avLst/>
              </a:prstGeom>
              <a:ln>
                <a:prstDash val="sysDash"/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 bwMode="auto">
              <a:xfrm flipH="1" flipV="1">
                <a:off x="8566449" y="1042272"/>
                <a:ext cx="182017" cy="10464"/>
              </a:xfrm>
              <a:prstGeom prst="straightConnector1">
                <a:avLst/>
              </a:prstGeom>
              <a:ln>
                <a:prstDash val="sysDash"/>
                <a:headEnd type="none" w="med" len="med"/>
                <a:tailEnd type="triangle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矩形 1"/>
          <p:cNvSpPr/>
          <p:nvPr/>
        </p:nvSpPr>
        <p:spPr>
          <a:xfrm>
            <a:off x="683568" y="200253"/>
            <a:ext cx="5939776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zh-CN" sz="1600" dirty="0">
                <a:cs typeface="Times New Roman" panose="02020603050405020304" pitchFamily="18" charset="0"/>
              </a:rPr>
              <a:t>两</a:t>
            </a:r>
            <a:r>
              <a:rPr lang="zh-CN" altLang="zh-CN" sz="1600" dirty="0" smtClean="0">
                <a:cs typeface="Times New Roman" panose="02020603050405020304" pitchFamily="18" charset="0"/>
              </a:rPr>
              <a:t>个</a:t>
            </a:r>
            <a:r>
              <a:rPr lang="zh-CN" altLang="en-US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等长</a:t>
            </a:r>
            <a:r>
              <a:rPr lang="zh-CN" altLang="zh-CN" sz="16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字符串</a:t>
            </a:r>
            <a:r>
              <a:rPr lang="zh-CN" altLang="en-US" sz="1600" dirty="0" smtClean="0"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cs typeface="Times New Roman" panose="02020603050405020304" pitchFamily="18" charset="0"/>
              </a:rPr>
              <a:t>对应位置</a:t>
            </a:r>
            <a:r>
              <a:rPr lang="zh-CN" altLang="en-US" sz="1600" dirty="0" smtClean="0">
                <a:cs typeface="Times New Roman" panose="02020603050405020304" pitchFamily="18" charset="0"/>
              </a:rPr>
              <a:t>上，</a:t>
            </a:r>
            <a:r>
              <a:rPr lang="zh-CN" altLang="zh-CN" sz="16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不同</a:t>
            </a:r>
            <a:r>
              <a:rPr lang="zh-CN" altLang="zh-CN" sz="1600" dirty="0">
                <a:solidFill>
                  <a:srgbClr val="0000FF"/>
                </a:solidFill>
                <a:cs typeface="Times New Roman" panose="02020603050405020304" pitchFamily="18" charset="0"/>
              </a:rPr>
              <a:t>字符</a:t>
            </a:r>
            <a:r>
              <a:rPr lang="zh-CN" altLang="zh-CN" sz="1600" dirty="0"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cs typeface="Times New Roman" panose="02020603050405020304" pitchFamily="18" charset="0"/>
              </a:rPr>
              <a:t>个数</a:t>
            </a:r>
            <a:r>
              <a:rPr lang="zh-CN" altLang="en-US" sz="1600" dirty="0" smtClean="0"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cs typeface="Times New Roman" panose="02020603050405020304" pitchFamily="18" charset="0"/>
            </a:endParaRPr>
          </a:p>
          <a:p>
            <a:pPr marL="180975" indent="-180975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zh-CN" sz="1600" dirty="0"/>
              <a:t>将一个</a:t>
            </a:r>
            <a:r>
              <a:rPr lang="zh-CN" altLang="zh-CN" sz="1600" dirty="0" smtClean="0"/>
              <a:t>字符串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变换</a:t>
            </a:r>
            <a:r>
              <a:rPr lang="zh-CN" altLang="zh-CN" sz="1600" dirty="0"/>
              <a:t>成另外一个字符串，需要</a:t>
            </a:r>
            <a:r>
              <a:rPr lang="zh-CN" altLang="zh-CN" sz="1600" dirty="0">
                <a:solidFill>
                  <a:srgbClr val="FF0000"/>
                </a:solidFill>
              </a:rPr>
              <a:t>替换</a:t>
            </a:r>
            <a:r>
              <a:rPr lang="zh-CN" altLang="zh-CN" sz="1600" dirty="0"/>
              <a:t>的字符</a:t>
            </a:r>
            <a:r>
              <a:rPr lang="zh-CN" altLang="zh-CN" sz="1600" dirty="0" smtClean="0"/>
              <a:t>个数</a:t>
            </a:r>
            <a:r>
              <a:rPr lang="zh-CN" altLang="en-US" sz="1600" dirty="0" smtClean="0"/>
              <a:t>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89235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2"/>
              <p:cNvSpPr txBox="1">
                <a:spLocks noChangeArrowheads="1"/>
              </p:cNvSpPr>
              <p:nvPr/>
            </p:nvSpPr>
            <p:spPr bwMode="auto">
              <a:xfrm>
                <a:off x="630032" y="1115508"/>
                <a:ext cx="3816424" cy="360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Aft>
                    <a:spcPts val="0"/>
                  </a:spcAft>
                </a:pPr>
                <a:r>
                  <a:rPr lang="zh-CN" altLang="en-US" sz="18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假设有一幅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zh-CN" altLang="en-US" sz="18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的灰度图像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黑白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0032" y="1115508"/>
                <a:ext cx="3816424" cy="360040"/>
              </a:xfrm>
              <a:prstGeom prst="rect">
                <a:avLst/>
              </a:prstGeom>
              <a:blipFill>
                <a:blip r:embed="rId2"/>
                <a:stretch>
                  <a:fillRect l="-3674" t="-1695" r="-2875" b="-3728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552091"/>
              </p:ext>
            </p:extLst>
          </p:nvPr>
        </p:nvGraphicFramePr>
        <p:xfrm>
          <a:off x="4986695" y="526267"/>
          <a:ext cx="864096" cy="74168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32048">
                  <a:extLst>
                    <a:ext uri="{9D8B030D-6E8A-4147-A177-3AD203B41FA5}">
                      <a16:colId xmlns:a16="http://schemas.microsoft.com/office/drawing/2014/main" val="3769392315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3004577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1869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</a:t>
                      </a:r>
                      <a:endParaRPr lang="zh-CN" altLang="en-US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962990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24918" y="1807452"/>
            <a:ext cx="798805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0000FF"/>
                </a:solidFill>
                <a:latin typeface="-apple-system"/>
              </a:rPr>
              <a:t>串联</a:t>
            </a:r>
            <a:r>
              <a:rPr lang="zh-CN" altLang="en-US" sz="2000" dirty="0">
                <a:latin typeface="-apple-system"/>
              </a:rPr>
              <a:t>成</a:t>
            </a:r>
            <a:r>
              <a:rPr lang="zh-CN" altLang="en-US" sz="2000" dirty="0">
                <a:solidFill>
                  <a:srgbClr val="FF0000"/>
                </a:solidFill>
                <a:latin typeface="-apple-system"/>
              </a:rPr>
              <a:t>二进制编码串</a:t>
            </a:r>
            <a:r>
              <a:rPr lang="zh-CN" altLang="en-US" sz="2000" dirty="0" smtClean="0">
                <a:latin typeface="-apple-system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00001010 00010100 00011110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00101000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24918" y="2293244"/>
                <a:ext cx="813430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理解为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二进制编码串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即是</a:t>
                </a:r>
                <a:r>
                  <a:rPr lang="zh-CN" altLang="en-US" sz="2000" dirty="0">
                    <a:latin typeface="+mn-ea"/>
                    <a:ea typeface="+mn-ea"/>
                  </a:rPr>
                  <a:t>一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个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位长为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32</a:t>
                </a:r>
                <a:r>
                  <a:rPr lang="zh-CN" altLang="en-US" sz="2000" dirty="0">
                    <a:latin typeface="+mn-ea"/>
                    <a:ea typeface="+mn-ea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二进制向量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）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918" y="2293244"/>
                <a:ext cx="8134308" cy="307777"/>
              </a:xfrm>
              <a:prstGeom prst="rect">
                <a:avLst/>
              </a:prstGeom>
              <a:blipFill>
                <a:blip r:embed="rId3"/>
                <a:stretch>
                  <a:fillRect l="-1424" t="-29412" r="-1649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1173240" y="2815067"/>
            <a:ext cx="703766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[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0, 0, 0, 0, 1, 0, 1, 0, 0, 0, 0, 1, 0, 1, 0, 0, 0, 0, 1, 1, 1, 1, 0, 0, 1, 0, 1, 0, 0, 0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]</a:t>
            </a:r>
            <a:endParaRPr lang="zh-CN" altLang="en-US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6084168" y="404664"/>
            <a:ext cx="2430919" cy="984885"/>
            <a:chOff x="4013289" y="1872898"/>
            <a:chExt cx="2430919" cy="984885"/>
          </a:xfrm>
        </p:grpSpPr>
        <p:sp>
          <p:nvSpPr>
            <p:cNvPr id="8" name="文本框 7"/>
            <p:cNvSpPr txBox="1"/>
            <p:nvPr/>
          </p:nvSpPr>
          <p:spPr>
            <a:xfrm>
              <a:off x="5148064" y="1872898"/>
              <a:ext cx="1296144" cy="984885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txBody>
            <a:bodyPr wrap="square" lIns="36000" tIns="0" rIns="0" bIns="0" rtlCol="0">
              <a:spAutoFit/>
            </a:bodyPr>
            <a:lstStyle/>
            <a:p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00001010</a:t>
              </a:r>
            </a:p>
            <a:p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20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00010100</a:t>
              </a:r>
            </a:p>
            <a:p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30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00011110</a:t>
              </a:r>
            </a:p>
            <a:p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40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00101000</a:t>
              </a:r>
            </a:p>
          </p:txBody>
        </p:sp>
        <p:sp>
          <p:nvSpPr>
            <p:cNvPr id="13" name="右箭头 12"/>
            <p:cNvSpPr/>
            <p:nvPr/>
          </p:nvSpPr>
          <p:spPr bwMode="auto">
            <a:xfrm>
              <a:off x="4013289" y="2293332"/>
              <a:ext cx="901398" cy="144016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" name="圆角矩形标注 14"/>
          <p:cNvSpPr/>
          <p:nvPr/>
        </p:nvSpPr>
        <p:spPr bwMode="auto">
          <a:xfrm>
            <a:off x="4455692" y="3429000"/>
            <a:ext cx="4303128" cy="360040"/>
          </a:xfrm>
          <a:prstGeom prst="wedgeRoundRectCallout">
            <a:avLst>
              <a:gd name="adj1" fmla="val -21566"/>
              <a:gd name="adj2" fmla="val -104067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图像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：矩阵表示，而非编码串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位串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表示</a:t>
            </a:r>
          </a:p>
        </p:txBody>
      </p:sp>
      <p:sp>
        <p:nvSpPr>
          <p:cNvPr id="17" name="矩形 16"/>
          <p:cNvSpPr/>
          <p:nvPr/>
        </p:nvSpPr>
        <p:spPr>
          <a:xfrm>
            <a:off x="624918" y="4077072"/>
            <a:ext cx="8051538" cy="1923604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-apple-system"/>
              </a:rPr>
              <a:t>卷积</a:t>
            </a:r>
            <a:r>
              <a:rPr lang="zh-CN" altLang="en-US" dirty="0" smtClean="0">
                <a:latin typeface="-apple-system"/>
              </a:rPr>
              <a:t>神经网络</a:t>
            </a:r>
            <a:r>
              <a:rPr lang="en-US" altLang="zh-CN" dirty="0" smtClean="0">
                <a:latin typeface="-apple-system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en-US" altLang="zh-CN" dirty="0" smtClean="0">
                <a:latin typeface="-apple-system"/>
              </a:rPr>
              <a:t>)</a:t>
            </a:r>
            <a:r>
              <a:rPr lang="zh-CN" altLang="en-US" dirty="0" smtClean="0">
                <a:latin typeface="-apple-system"/>
              </a:rPr>
              <a:t>中</a:t>
            </a:r>
            <a:endParaRPr lang="en-US" altLang="zh-CN" dirty="0" smtClean="0">
              <a:latin typeface="-apple-system"/>
            </a:endParaRPr>
          </a:p>
          <a:p>
            <a:pPr marL="534988" indent="-174625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卷积操作</a:t>
            </a:r>
            <a:r>
              <a:rPr lang="zh-CN" altLang="en-US" sz="1600" dirty="0" smtClean="0">
                <a:latin typeface="+mn-ea"/>
                <a:ea typeface="+mn-ea"/>
              </a:rPr>
              <a:t>：通过</a:t>
            </a:r>
            <a:r>
              <a:rPr lang="zh-CN" altLang="en-US" sz="1600" dirty="0">
                <a:latin typeface="+mn-ea"/>
                <a:ea typeface="+mn-ea"/>
              </a:rPr>
              <a:t>一组可学习的</a:t>
            </a:r>
            <a:r>
              <a:rPr lang="zh-CN" altLang="en-US" sz="1600" dirty="0" smtClean="0">
                <a:latin typeface="+mn-ea"/>
                <a:ea typeface="+mn-ea"/>
              </a:rPr>
              <a:t>滤波器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卷积核</a:t>
            </a:r>
            <a:r>
              <a:rPr lang="en-US" altLang="zh-CN" sz="1600" dirty="0" smtClean="0">
                <a:latin typeface="+mn-ea"/>
                <a:ea typeface="+mn-ea"/>
              </a:rPr>
              <a:t>\</a:t>
            </a:r>
            <a:r>
              <a:rPr lang="zh-CN" altLang="en-US" sz="1600" dirty="0" smtClean="0">
                <a:latin typeface="+mn-ea"/>
                <a:ea typeface="+mn-ea"/>
              </a:rPr>
              <a:t>叠加感受野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在图像</a:t>
            </a:r>
            <a:r>
              <a:rPr lang="zh-CN" altLang="en-US" sz="1600" dirty="0">
                <a:latin typeface="+mn-ea"/>
                <a:ea typeface="+mn-ea"/>
              </a:rPr>
              <a:t>上滑动</a:t>
            </a:r>
            <a:r>
              <a:rPr lang="zh-CN" altLang="en-US" sz="1600" dirty="0" smtClean="0">
                <a:latin typeface="+mn-ea"/>
                <a:ea typeface="+mn-ea"/>
              </a:rPr>
              <a:t>，进行卷积计算，提取图像</a:t>
            </a:r>
            <a:r>
              <a:rPr lang="zh-CN" altLang="en-US" sz="1600" dirty="0">
                <a:latin typeface="+mn-ea"/>
                <a:ea typeface="+mn-ea"/>
              </a:rPr>
              <a:t>的局部</a:t>
            </a:r>
            <a:r>
              <a:rPr lang="zh-CN" altLang="en-US" sz="1600" dirty="0" smtClean="0">
                <a:latin typeface="+mn-ea"/>
                <a:ea typeface="+mn-ea"/>
              </a:rPr>
              <a:t>特征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</a:t>
            </a:r>
            <a:r>
              <a:rPr lang="zh-CN" altLang="en-US" sz="1600" dirty="0">
                <a:latin typeface="+mn-ea"/>
                <a:ea typeface="+mn-ea"/>
              </a:rPr>
              <a:t>边缘、纹理</a:t>
            </a:r>
            <a:r>
              <a:rPr lang="zh-CN" altLang="en-US" sz="1600" dirty="0" smtClean="0">
                <a:latin typeface="+mn-ea"/>
                <a:ea typeface="+mn-ea"/>
              </a:rPr>
              <a:t>等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zh-CN" altLang="en-US" sz="1600" dirty="0">
                <a:latin typeface="+mn-ea"/>
                <a:ea typeface="+mn-ea"/>
              </a:rPr>
              <a:t>这些特征以特征</a:t>
            </a:r>
            <a:r>
              <a:rPr lang="zh-CN" altLang="en-US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Feature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Map</a:t>
            </a:r>
            <a:r>
              <a:rPr lang="zh-CN" altLang="en-US" sz="1600" dirty="0">
                <a:latin typeface="+mn-ea"/>
                <a:ea typeface="+mn-ea"/>
              </a:rPr>
              <a:t>）的形式存在，是图像在</a:t>
            </a:r>
            <a:r>
              <a:rPr lang="zh-CN" altLang="en-US" sz="1600" dirty="0" smtClean="0">
                <a:latin typeface="+mn-ea"/>
                <a:ea typeface="+mn-ea"/>
              </a:rPr>
              <a:t>不同</a:t>
            </a:r>
            <a:r>
              <a:rPr lang="zh-CN" altLang="en-US" sz="1600" dirty="0">
                <a:latin typeface="+mn-ea"/>
                <a:ea typeface="+mn-ea"/>
              </a:rPr>
              <a:t>卷积核</a:t>
            </a:r>
            <a:r>
              <a:rPr lang="zh-CN" altLang="en-US" sz="1600" dirty="0" smtClean="0">
                <a:latin typeface="+mn-ea"/>
                <a:ea typeface="+mn-ea"/>
              </a:rPr>
              <a:t>下</a:t>
            </a:r>
            <a:r>
              <a:rPr lang="zh-CN" altLang="en-US" sz="1600" dirty="0">
                <a:latin typeface="+mn-ea"/>
                <a:ea typeface="+mn-ea"/>
              </a:rPr>
              <a:t>的响应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4988" indent="-17462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</a:rPr>
              <a:t>池化操作</a:t>
            </a:r>
            <a:r>
              <a:rPr lang="zh-CN" altLang="en-US" sz="1600" dirty="0" smtClean="0"/>
              <a:t>：紧跟在卷积</a:t>
            </a:r>
            <a:r>
              <a:rPr lang="zh-CN" altLang="en-US" sz="1600" dirty="0"/>
              <a:t>层之后，对特征图进行下</a:t>
            </a:r>
            <a:r>
              <a:rPr lang="zh-CN" altLang="en-US" sz="1600" dirty="0" smtClean="0"/>
              <a:t>采样，减少</a:t>
            </a:r>
            <a:r>
              <a:rPr lang="zh-CN" altLang="en-US" sz="1600" dirty="0"/>
              <a:t>特征图的空间维</a:t>
            </a:r>
            <a:r>
              <a:rPr lang="zh-CN" altLang="en-US" sz="1600" dirty="0" smtClean="0"/>
              <a:t>度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宽度、高度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同时保留最重要的特征信息</a:t>
            </a:r>
            <a:r>
              <a:rPr lang="zh-CN" altLang="en-US" sz="1600" dirty="0" smtClean="0"/>
              <a:t>。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zh-CN" altLang="en-US" sz="1400" dirty="0" smtClean="0">
                <a:latin typeface="+mn-ea"/>
                <a:ea typeface="+mn-ea"/>
              </a:rPr>
              <a:t>减少</a:t>
            </a:r>
            <a:r>
              <a:rPr lang="zh-CN" altLang="en-US" sz="1400" dirty="0">
                <a:latin typeface="+mn-ea"/>
                <a:ea typeface="+mn-ea"/>
              </a:rPr>
              <a:t>计算量，提高</a:t>
            </a:r>
            <a:r>
              <a:rPr lang="zh-CN" altLang="en-US" sz="1400" dirty="0" smtClean="0">
                <a:latin typeface="+mn-ea"/>
                <a:ea typeface="+mn-ea"/>
              </a:rPr>
              <a:t>模型鲁棒性，防止</a:t>
            </a:r>
            <a:r>
              <a:rPr lang="zh-CN" altLang="en-US" sz="1400" dirty="0">
                <a:latin typeface="+mn-ea"/>
                <a:ea typeface="+mn-ea"/>
              </a:rPr>
              <a:t>过</a:t>
            </a:r>
            <a:r>
              <a:rPr lang="zh-CN" altLang="en-US" sz="1400" dirty="0" smtClean="0">
                <a:latin typeface="+mn-ea"/>
                <a:ea typeface="+mn-ea"/>
              </a:rPr>
              <a:t>拟合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endParaRPr lang="zh-CN" altLang="en-US" sz="1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0316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404664"/>
            <a:ext cx="8136904" cy="200054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特征向量</a:t>
            </a: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化</a:t>
            </a:r>
            <a:r>
              <a:rPr lang="zh-CN" altLang="en-US" dirty="0" smtClean="0">
                <a:latin typeface="-apple-system"/>
              </a:rPr>
              <a:t>：经过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多层卷积和池化处理</a:t>
            </a:r>
            <a:r>
              <a:rPr lang="zh-CN" altLang="en-US" dirty="0">
                <a:latin typeface="-apple-system"/>
              </a:rPr>
              <a:t>后，提取的特征</a:t>
            </a:r>
            <a:r>
              <a:rPr lang="zh-CN" altLang="en-US" dirty="0" smtClean="0">
                <a:latin typeface="-apple-system"/>
              </a:rPr>
              <a:t>图具有</a:t>
            </a:r>
            <a:r>
              <a:rPr lang="zh-CN" altLang="en-US" dirty="0">
                <a:latin typeface="-apple-system"/>
              </a:rPr>
              <a:t>较高的抽象级别，</a:t>
            </a:r>
            <a:r>
              <a:rPr lang="zh-CN" altLang="en-US" dirty="0" smtClean="0">
                <a:latin typeface="-apple-system"/>
              </a:rPr>
              <a:t>能捕捉</a:t>
            </a:r>
            <a:r>
              <a:rPr lang="zh-CN" altLang="en-US" dirty="0">
                <a:latin typeface="-apple-system"/>
              </a:rPr>
              <a:t>到图像中的复杂模式。</a:t>
            </a:r>
            <a:r>
              <a:rPr lang="zh-CN" altLang="en-US" dirty="0" smtClean="0">
                <a:latin typeface="-apple-system"/>
              </a:rPr>
              <a:t>为将</a:t>
            </a:r>
            <a:r>
              <a:rPr lang="zh-CN" altLang="en-US" dirty="0">
                <a:latin typeface="-apple-system"/>
              </a:rPr>
              <a:t>这些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特征图</a:t>
            </a:r>
            <a:r>
              <a:rPr lang="zh-CN" altLang="en-US" dirty="0">
                <a:solidFill>
                  <a:srgbClr val="0000FF"/>
                </a:solidFill>
                <a:latin typeface="-apple-system"/>
              </a:rPr>
              <a:t>用于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全连接层</a:t>
            </a:r>
            <a:r>
              <a:rPr lang="zh-CN" altLang="en-US" dirty="0">
                <a:latin typeface="-apple-system"/>
              </a:rPr>
              <a:t>，需要将它们</a:t>
            </a:r>
            <a:r>
              <a:rPr lang="zh-CN" altLang="en-US" dirty="0" smtClean="0">
                <a:solidFill>
                  <a:srgbClr val="0000FF"/>
                </a:solidFill>
                <a:latin typeface="-apple-system"/>
              </a:rPr>
              <a:t>转换</a:t>
            </a:r>
            <a:r>
              <a:rPr lang="en-US" altLang="zh-CN" dirty="0" smtClean="0">
                <a:solidFill>
                  <a:srgbClr val="0000FF"/>
                </a:solidFill>
                <a:latin typeface="-apple-system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-apple-system"/>
              </a:rPr>
              <a:t>展平</a:t>
            </a:r>
            <a:r>
              <a:rPr lang="en-US" altLang="zh-CN" dirty="0" smtClean="0">
                <a:solidFill>
                  <a:srgbClr val="0000FF"/>
                </a:solidFill>
                <a:latin typeface="-apple-system"/>
              </a:rPr>
              <a:t>)</a:t>
            </a:r>
            <a:r>
              <a:rPr lang="zh-CN" altLang="en-US" dirty="0" smtClean="0">
                <a:latin typeface="-apple-system"/>
              </a:rPr>
              <a:t>为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一维向量</a:t>
            </a:r>
            <a:r>
              <a:rPr lang="zh-CN" altLang="en-US" dirty="0" smtClean="0">
                <a:latin typeface="-apple-system"/>
              </a:rPr>
              <a:t>。</a:t>
            </a:r>
            <a:endParaRPr lang="en-US" altLang="zh-CN" dirty="0" smtClean="0">
              <a:latin typeface="-apple-system"/>
            </a:endParaRPr>
          </a:p>
          <a:p>
            <a:pPr marL="534988" indent="-26670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  <a:latin typeface="-apple-system"/>
              </a:rPr>
              <a:t>展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平操作</a:t>
            </a:r>
            <a:r>
              <a:rPr lang="zh-CN" altLang="en-US" dirty="0">
                <a:latin typeface="-apple-system"/>
              </a:rPr>
              <a:t>：将特征图的所有元素按一定</a:t>
            </a:r>
            <a:r>
              <a:rPr lang="zh-CN" altLang="en-US" dirty="0" smtClean="0">
                <a:latin typeface="-apple-system"/>
              </a:rPr>
              <a:t>顺序</a:t>
            </a:r>
            <a:r>
              <a:rPr lang="en-US" altLang="zh-CN" dirty="0" smtClean="0">
                <a:latin typeface="-apple-system"/>
              </a:rPr>
              <a:t>(</a:t>
            </a:r>
            <a:r>
              <a:rPr lang="zh-CN" altLang="en-US" dirty="0" smtClean="0">
                <a:latin typeface="-apple-system"/>
              </a:rPr>
              <a:t>行优先</a:t>
            </a:r>
            <a:r>
              <a:rPr lang="en-US" altLang="zh-CN" dirty="0" smtClean="0">
                <a:latin typeface="-apple-system"/>
              </a:rPr>
              <a:t>/</a:t>
            </a:r>
            <a:r>
              <a:rPr lang="zh-CN" altLang="en-US" dirty="0" smtClean="0">
                <a:latin typeface="-apple-system"/>
              </a:rPr>
              <a:t>列优先</a:t>
            </a:r>
            <a:r>
              <a:rPr lang="en-US" altLang="zh-CN" dirty="0" smtClean="0">
                <a:latin typeface="-apple-system"/>
              </a:rPr>
              <a:t>)</a:t>
            </a:r>
            <a:r>
              <a:rPr lang="zh-CN" altLang="en-US" dirty="0" smtClean="0">
                <a:latin typeface="-apple-system"/>
              </a:rPr>
              <a:t>，排列</a:t>
            </a:r>
            <a:r>
              <a:rPr lang="zh-CN" altLang="en-US" dirty="0">
                <a:latin typeface="-apple-system"/>
              </a:rPr>
              <a:t>成一个一维向量。这个向量包含了图像的所有重要特征信息，并且可以被全连接层直接处理。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556000"/>
            <a:ext cx="1800200" cy="209477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2492896"/>
            <a:ext cx="2171752" cy="209477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3828317"/>
            <a:ext cx="4248472" cy="174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943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395536" y="188640"/>
            <a:ext cx="187220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过程简要说明</a:t>
            </a:r>
            <a:endParaRPr lang="en-US" altLang="zh-CN" sz="18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5536" y="806515"/>
                <a:ext cx="7992888" cy="246221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输入图像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：一</a:t>
                </a:r>
                <a:r>
                  <a:rPr lang="zh-CN" altLang="en-US" sz="1600" dirty="0">
                    <a:latin typeface="+mn-ea"/>
                    <a:ea typeface="+mn-ea"/>
                  </a:rPr>
                  <a:t>张简单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𝟐𝟖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𝟐𝟖</m:t>
                    </m:r>
                  </m:oMath>
                </a14:m>
                <a:r>
                  <a:rPr lang="zh-CN" altLang="en-US" sz="1600" dirty="0">
                    <a:latin typeface="+mn-ea"/>
                    <a:ea typeface="+mn-ea"/>
                  </a:rPr>
                  <a:t>像素的灰度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图像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手写数字“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3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，完成手写</a:t>
                </a:r>
                <a:r>
                  <a:rPr lang="zh-CN" altLang="en-US" sz="1600" dirty="0">
                    <a:latin typeface="+mn-ea"/>
                    <a:ea typeface="+mn-ea"/>
                  </a:rPr>
                  <a:t>数字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识别。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06515"/>
                <a:ext cx="7992888" cy="246221"/>
              </a:xfrm>
              <a:prstGeom prst="rect">
                <a:avLst/>
              </a:prstGeom>
              <a:blipFill>
                <a:blip r:embed="rId2"/>
                <a:stretch>
                  <a:fillRect l="-1142" t="-23256" r="-1371" b="-41860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85943" y="1321422"/>
                <a:ext cx="8280920" cy="124348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tabLst>
                    <a:tab pos="176213" algn="l"/>
                  </a:tabLst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卷积层</a:t>
                </a:r>
                <a:r>
                  <a:rPr lang="zh-CN" altLang="en-US" sz="1600" dirty="0" smtClean="0">
                    <a:latin typeface="-apple-system"/>
                  </a:rPr>
                  <a:t>：选择</a:t>
                </a:r>
                <a:r>
                  <a:rPr lang="zh-CN" altLang="en-US" sz="1600" dirty="0">
                    <a:latin typeface="-apple-system"/>
                  </a:rPr>
                  <a:t>一</a:t>
                </a:r>
                <a:r>
                  <a:rPr lang="zh-CN" altLang="en-US" sz="1600" dirty="0" smtClean="0">
                    <a:latin typeface="-apple-system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zh-CN" altLang="en-US" sz="1600" dirty="0" smtClean="0">
                    <a:latin typeface="-apple-system"/>
                  </a:rPr>
                  <a:t>的卷积核，提取</a:t>
                </a:r>
                <a:r>
                  <a:rPr lang="zh-CN" altLang="en-US" sz="1600" dirty="0">
                    <a:latin typeface="-apple-system"/>
                  </a:rPr>
                  <a:t>图像中的局部特征</a:t>
                </a:r>
                <a:r>
                  <a:rPr lang="zh-CN" altLang="en-US" sz="1600" dirty="0" smtClean="0">
                    <a:latin typeface="-apple-system"/>
                  </a:rPr>
                  <a:t>。</a:t>
                </a:r>
                <a:endParaRPr lang="en-US" altLang="zh-CN" sz="1600" dirty="0" smtClean="0">
                  <a:latin typeface="-apple-system"/>
                </a:endParaRPr>
              </a:p>
              <a:p>
                <a:pPr marL="285750" indent="-17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  <a:tabLst>
                    <a:tab pos="176213" algn="l"/>
                  </a:tabLst>
                </a:pPr>
                <a:r>
                  <a:rPr lang="en-US" altLang="zh-CN" sz="1600" dirty="0">
                    <a:latin typeface="-apple-system"/>
                  </a:rPr>
                  <a:t> </a:t>
                </a:r>
                <a:r>
                  <a:rPr lang="zh-CN" altLang="en-US" sz="1600" dirty="0" smtClean="0">
                    <a:latin typeface="-apple-system"/>
                  </a:rPr>
                  <a:t>卷积核在</a:t>
                </a:r>
                <a:r>
                  <a:rPr lang="zh-CN" altLang="en-US" sz="1600" dirty="0">
                    <a:latin typeface="-apple-system"/>
                  </a:rPr>
                  <a:t>图像上滑动，</a:t>
                </a:r>
                <a:r>
                  <a:rPr lang="zh-CN" altLang="en-US" sz="1600" dirty="0" smtClean="0">
                    <a:latin typeface="-apple-system"/>
                  </a:rPr>
                  <a:t>计算卷积核与</a:t>
                </a:r>
                <a:r>
                  <a:rPr lang="zh-CN" altLang="en-US" sz="1600" dirty="0">
                    <a:latin typeface="-apple-system"/>
                  </a:rPr>
                  <a:t>图像局部区域的点积</a:t>
                </a:r>
                <a:r>
                  <a:rPr lang="zh-CN" altLang="en-US" sz="1600" dirty="0" smtClean="0">
                    <a:latin typeface="-apple-system"/>
                  </a:rPr>
                  <a:t>，生成</a:t>
                </a:r>
                <a:r>
                  <a:rPr lang="zh-CN" altLang="en-US" sz="1600" dirty="0">
                    <a:latin typeface="-apple-system"/>
                  </a:rPr>
                  <a:t>特征图</a:t>
                </a:r>
                <a:r>
                  <a:rPr lang="zh-CN" altLang="en-US" sz="1600" dirty="0" smtClean="0">
                    <a:latin typeface="-apple-system"/>
                  </a:rPr>
                  <a:t>。</a:t>
                </a:r>
                <a:endParaRPr lang="en-US" altLang="zh-CN" sz="1600" dirty="0">
                  <a:latin typeface="-apple-system"/>
                </a:endParaRPr>
              </a:p>
              <a:p>
                <a:pPr marL="285750" indent="-17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  <a:tabLst>
                    <a:tab pos="176213" algn="l"/>
                  </a:tabLst>
                </a:pPr>
                <a:r>
                  <a:rPr lang="en-US" altLang="zh-CN" sz="1600" dirty="0" smtClean="0">
                    <a:latin typeface="-apple-system"/>
                  </a:rPr>
                  <a:t> 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特征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图</a:t>
                </a:r>
                <a:r>
                  <a:rPr lang="zh-CN" altLang="en-US" sz="1600" dirty="0">
                    <a:latin typeface="-apple-system"/>
                  </a:rPr>
                  <a:t>：通过卷积操作</a:t>
                </a:r>
                <a:r>
                  <a:rPr lang="zh-CN" altLang="en-US" sz="1600" dirty="0" smtClean="0">
                    <a:latin typeface="-apple-system"/>
                  </a:rPr>
                  <a:t>，得到</a:t>
                </a:r>
                <a:r>
                  <a:rPr lang="zh-CN" altLang="en-US" sz="1600" dirty="0">
                    <a:latin typeface="-apple-system"/>
                  </a:rPr>
                  <a:t>一</a:t>
                </a:r>
                <a:r>
                  <a:rPr lang="zh-CN" altLang="en-US" sz="1600" dirty="0" smtClean="0">
                    <a:latin typeface="-apple-system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𝟐𝟔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𝟐𝟔</m:t>
                    </m:r>
                  </m:oMath>
                </a14:m>
                <a:r>
                  <a:rPr lang="en-US" altLang="zh-CN" sz="1600" dirty="0" smtClean="0">
                    <a:latin typeface="-apple-system"/>
                  </a:rPr>
                  <a:t>(</a:t>
                </a:r>
                <a:r>
                  <a:rPr lang="zh-CN" altLang="en-US" sz="1600" dirty="0" smtClean="0">
                    <a:latin typeface="-apple-system"/>
                  </a:rPr>
                  <a:t>步长为</a:t>
                </a:r>
                <a:r>
                  <a:rPr lang="en-US" altLang="zh-CN" sz="1600" dirty="0">
                    <a:latin typeface="-apple-system"/>
                  </a:rPr>
                  <a:t>1</a:t>
                </a:r>
                <a:r>
                  <a:rPr lang="zh-CN" altLang="en-US" sz="1600" dirty="0">
                    <a:latin typeface="-apple-system"/>
                  </a:rPr>
                  <a:t>且没有</a:t>
                </a:r>
                <a:r>
                  <a:rPr lang="zh-CN" altLang="en-US" sz="1600" dirty="0" smtClean="0">
                    <a:latin typeface="-apple-system"/>
                  </a:rPr>
                  <a:t>填充</a:t>
                </a:r>
                <a:r>
                  <a:rPr lang="en-US" altLang="zh-CN" sz="1600" dirty="0" smtClean="0">
                    <a:latin typeface="-apple-system"/>
                  </a:rPr>
                  <a:t>)</a:t>
                </a:r>
                <a:r>
                  <a:rPr lang="zh-CN" altLang="en-US" sz="1600" dirty="0" smtClean="0">
                    <a:latin typeface="-apple-system"/>
                  </a:rPr>
                  <a:t>的</a:t>
                </a:r>
                <a:r>
                  <a:rPr lang="zh-CN" altLang="en-US" sz="1600" dirty="0">
                    <a:latin typeface="-apple-system"/>
                  </a:rPr>
                  <a:t>特征图</a:t>
                </a:r>
                <a:r>
                  <a:rPr lang="zh-CN" altLang="en-US" sz="1600" dirty="0" smtClean="0">
                    <a:latin typeface="-apple-system"/>
                  </a:rPr>
                  <a:t>。特征</a:t>
                </a:r>
                <a:r>
                  <a:rPr lang="zh-CN" altLang="en-US" sz="1600" dirty="0">
                    <a:latin typeface="-apple-system"/>
                  </a:rPr>
                  <a:t>图中</a:t>
                </a:r>
                <a:r>
                  <a:rPr lang="zh-CN" altLang="en-US" sz="1600" dirty="0" smtClean="0">
                    <a:latin typeface="-apple-system"/>
                  </a:rPr>
                  <a:t>的</a:t>
                </a:r>
                <a:endParaRPr lang="en-US" altLang="zh-CN" sz="1600" dirty="0" smtClean="0">
                  <a:latin typeface="-apple-system"/>
                </a:endParaRPr>
              </a:p>
              <a:p>
                <a:pPr marL="268287">
                  <a:lnSpc>
                    <a:spcPts val="2500"/>
                  </a:lnSpc>
                  <a:buClr>
                    <a:srgbClr val="FF0000"/>
                  </a:buClr>
                  <a:buSzPct val="80000"/>
                  <a:tabLst>
                    <a:tab pos="176213" algn="l"/>
                  </a:tabLst>
                </a:pPr>
                <a:r>
                  <a:rPr lang="en-US" altLang="zh-CN" sz="1600" dirty="0">
                    <a:latin typeface="-apple-system"/>
                  </a:rPr>
                  <a:t> </a:t>
                </a:r>
                <a:r>
                  <a:rPr lang="en-US" altLang="zh-CN" sz="1600" dirty="0" smtClean="0">
                    <a:latin typeface="-apple-system"/>
                  </a:rPr>
                  <a:t>     </a:t>
                </a:r>
                <a:r>
                  <a:rPr lang="en-US" altLang="zh-CN" sz="1400" dirty="0" smtClean="0">
                    <a:latin typeface="-apple-system"/>
                  </a:rPr>
                  <a:t>    </a:t>
                </a:r>
                <a:r>
                  <a:rPr lang="zh-CN" altLang="en-US" sz="1600" u="wavyDbl" dirty="0" smtClean="0">
                    <a:latin typeface="-apple-system"/>
                  </a:rPr>
                  <a:t>每个</a:t>
                </a:r>
                <a:r>
                  <a:rPr lang="zh-CN" altLang="en-US" sz="1600" u="wavyDbl" dirty="0">
                    <a:latin typeface="-apple-system"/>
                  </a:rPr>
                  <a:t>元素</a:t>
                </a:r>
                <a:r>
                  <a:rPr lang="zh-CN" altLang="en-US" sz="1600" dirty="0">
                    <a:latin typeface="-apple-system"/>
                  </a:rPr>
                  <a:t>都表示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原始图像</a:t>
                </a:r>
                <a:r>
                  <a:rPr lang="zh-CN" altLang="en-US" sz="1600" dirty="0" smtClean="0">
                    <a:latin typeface="-apple-system"/>
                  </a:rPr>
                  <a:t>中</a:t>
                </a:r>
                <a:r>
                  <a:rPr lang="zh-CN" altLang="en-US" sz="1600" dirty="0">
                    <a:latin typeface="-apple-system"/>
                  </a:rPr>
                  <a:t>，</a:t>
                </a:r>
                <a:r>
                  <a:rPr lang="zh-CN" altLang="en-US" sz="1600" dirty="0" smtClean="0">
                    <a:latin typeface="-apple-system"/>
                  </a:rPr>
                  <a:t>某个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局部区域</a:t>
                </a:r>
                <a:r>
                  <a:rPr lang="zh-CN" altLang="en-US" sz="1600" dirty="0" smtClean="0">
                    <a:latin typeface="-apple-system"/>
                  </a:rPr>
                  <a:t>与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卷积核</a:t>
                </a:r>
                <a:r>
                  <a:rPr lang="zh-CN" altLang="en-US" sz="1600" dirty="0" smtClean="0">
                    <a:latin typeface="-apple-system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相似度</a:t>
                </a:r>
                <a:r>
                  <a:rPr lang="en-US" altLang="zh-CN" sz="1600" dirty="0" smtClean="0">
                    <a:latin typeface="-apple-system"/>
                  </a:rPr>
                  <a:t>(</a:t>
                </a:r>
                <a:r>
                  <a:rPr lang="zh-CN" altLang="en-US" sz="1600" dirty="0" smtClean="0">
                    <a:latin typeface="-apple-system"/>
                  </a:rPr>
                  <a:t>或响应</a:t>
                </a:r>
                <a:r>
                  <a:rPr lang="en-US" altLang="zh-CN" sz="1600" dirty="0" smtClean="0">
                    <a:latin typeface="-apple-system"/>
                  </a:rPr>
                  <a:t>)</a:t>
                </a:r>
                <a:r>
                  <a:rPr lang="zh-CN" altLang="en-US" sz="1600" dirty="0" smtClean="0">
                    <a:latin typeface="-apple-system"/>
                  </a:rPr>
                  <a:t>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43" y="1321422"/>
                <a:ext cx="8280920" cy="1243482"/>
              </a:xfrm>
              <a:prstGeom prst="rect">
                <a:avLst/>
              </a:prstGeom>
              <a:blipFill>
                <a:blip r:embed="rId3"/>
                <a:stretch>
                  <a:fillRect l="-1029" t="-2427" r="-882" b="-7767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85943" y="2833590"/>
                <a:ext cx="8280920" cy="1557478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池化层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285750" indent="-17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最大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池化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：采用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latin typeface="+mn-ea"/>
                    <a:ea typeface="+mn-ea"/>
                  </a:rPr>
                  <a:t>最大池化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窗口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步幅</a:t>
                </a:r>
                <a:r>
                  <a:rPr lang="zh-CN" altLang="en-US" sz="1600" dirty="0">
                    <a:latin typeface="+mn-ea"/>
                    <a:ea typeface="+mn-ea"/>
                  </a:rPr>
                  <a:t>为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2)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，在</a:t>
                </a:r>
                <a:r>
                  <a:rPr lang="zh-CN" altLang="en-US" sz="1600" dirty="0">
                    <a:latin typeface="+mn-ea"/>
                    <a:ea typeface="+mn-ea"/>
                  </a:rPr>
                  <a:t>特征图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上滑动，选择</a:t>
                </a:r>
                <a:r>
                  <a:rPr lang="zh-CN" altLang="en-US" sz="1600" dirty="0">
                    <a:latin typeface="+mn-ea"/>
                    <a:ea typeface="+mn-ea"/>
                  </a:rPr>
                  <a:t>每个窗口中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268287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 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最大</a:t>
                </a:r>
                <a:r>
                  <a:rPr lang="zh-CN" altLang="en-US" sz="1600" dirty="0">
                    <a:latin typeface="+mn-ea"/>
                    <a:ea typeface="+mn-ea"/>
                  </a:rPr>
                  <a:t>值作为输出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621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池化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后特征图</a:t>
                </a:r>
                <a:r>
                  <a:rPr lang="zh-CN" altLang="en-US" sz="1600" dirty="0">
                    <a:latin typeface="+mn-ea"/>
                    <a:ea typeface="+mn-ea"/>
                  </a:rPr>
                  <a:t>：经过最大池化后，特征图的尺寸减半，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变为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𝟏𝟑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𝟏𝟑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600" dirty="0">
                    <a:latin typeface="+mn-ea"/>
                    <a:ea typeface="+mn-ea"/>
                  </a:rPr>
                  <a:t>这个新的特征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图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266700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     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仍然</a:t>
                </a:r>
                <a:r>
                  <a:rPr lang="zh-CN" altLang="en-US" sz="1600" dirty="0">
                    <a:latin typeface="+mn-ea"/>
                    <a:ea typeface="+mn-ea"/>
                  </a:rPr>
                  <a:t>保留了原始图像中的重要特征，但空间维度已大大减少。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43" y="2833590"/>
                <a:ext cx="8280920" cy="1557478"/>
              </a:xfrm>
              <a:prstGeom prst="rect">
                <a:avLst/>
              </a:prstGeom>
              <a:blipFill>
                <a:blip r:embed="rId4"/>
                <a:stretch>
                  <a:fillRect l="-1029" t="-1946" r="-441" b="-6615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85943" y="4659754"/>
                <a:ext cx="8352929" cy="595676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特征向量化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展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平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操作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：为将</a:t>
                </a:r>
                <a:r>
                  <a:rPr lang="zh-CN" altLang="en-US" sz="1600" dirty="0">
                    <a:latin typeface="+mn-ea"/>
                    <a:ea typeface="+mn-ea"/>
                  </a:rPr>
                  <a:t>特征图用于全连接层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，需要</a:t>
                </a:r>
                <a:r>
                  <a:rPr lang="zh-CN" altLang="en-US" sz="1600" dirty="0">
                    <a:latin typeface="+mn-ea"/>
                    <a:ea typeface="+mn-ea"/>
                  </a:rPr>
                  <a:t>将其展平为一维向量。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𝟏𝟑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𝟏𝟑</m:t>
                    </m:r>
                  </m:oMath>
                </a14:m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             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latin typeface="+mn-ea"/>
                    <a:ea typeface="+mn-ea"/>
                  </a:rPr>
                  <a:t>特征图按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行优先顺序排列</a:t>
                </a:r>
                <a:r>
                  <a:rPr lang="zh-CN" altLang="en-US" sz="1600" dirty="0">
                    <a:latin typeface="+mn-ea"/>
                    <a:ea typeface="+mn-ea"/>
                  </a:rPr>
                  <a:t>，得到一个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长度为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169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的一维向量</a:t>
                </a:r>
                <a:r>
                  <a:rPr lang="zh-CN" altLang="en-US" sz="1600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943" y="4659754"/>
                <a:ext cx="8352929" cy="595676"/>
              </a:xfrm>
              <a:prstGeom prst="rect">
                <a:avLst/>
              </a:prstGeom>
              <a:blipFill>
                <a:blip r:embed="rId5"/>
                <a:stretch>
                  <a:fillRect l="-1020" t="-4000" b="-19000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标注 8"/>
          <p:cNvSpPr/>
          <p:nvPr/>
        </p:nvSpPr>
        <p:spPr bwMode="auto">
          <a:xfrm>
            <a:off x="5731888" y="5589240"/>
            <a:ext cx="2728544" cy="360040"/>
          </a:xfrm>
          <a:prstGeom prst="wedgeRoundRectCallout">
            <a:avLst>
              <a:gd name="adj1" fmla="val 20409"/>
              <a:gd name="adj2" fmla="val -11176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作为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“全连接层”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“输入”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399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2990" y="1043444"/>
            <a:ext cx="20047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24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⑵、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实数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编码</a:t>
            </a:r>
            <a:endParaRPr lang="en-US" altLang="zh-CN" sz="2400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88710" y="1772816"/>
            <a:ext cx="7943730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实数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无需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数制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转换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，直接在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解的表现型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上进行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遗传操作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30238" indent="-273050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特点</a:t>
            </a:r>
            <a:r>
              <a:rPr lang="zh-CN" altLang="zh-CN" dirty="0">
                <a:latin typeface="+mn-ea"/>
                <a:ea typeface="+mn-ea"/>
              </a:rPr>
              <a:t>：适合表示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范围较大</a:t>
            </a:r>
            <a:r>
              <a:rPr lang="zh-CN" altLang="zh-CN" dirty="0">
                <a:latin typeface="+mn-ea"/>
                <a:ea typeface="+mn-ea"/>
              </a:rPr>
              <a:t>的</a:t>
            </a:r>
            <a:r>
              <a:rPr lang="zh-CN" altLang="zh-CN" dirty="0" smtClean="0">
                <a:latin typeface="+mn-ea"/>
                <a:ea typeface="+mn-ea"/>
              </a:rPr>
              <a:t>数</a:t>
            </a:r>
            <a:endParaRPr lang="en-US" altLang="zh-CN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  </a:t>
            </a:r>
            <a:r>
              <a:rPr lang="en-US" altLang="zh-CN" sz="1600" dirty="0" smtClean="0">
                <a:latin typeface="+mn-ea"/>
                <a:ea typeface="+mn-ea"/>
              </a:rPr>
              <a:t>     </a:t>
            </a:r>
            <a:r>
              <a:rPr lang="zh-CN" altLang="zh-CN" dirty="0" smtClean="0">
                <a:latin typeface="+mn-ea"/>
                <a:ea typeface="+mn-ea"/>
              </a:rPr>
              <a:t>适用于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精度要求较高</a:t>
            </a:r>
            <a:r>
              <a:rPr lang="zh-CN" altLang="zh-CN" dirty="0">
                <a:latin typeface="+mn-ea"/>
                <a:ea typeface="+mn-ea"/>
              </a:rPr>
              <a:t>的遗传</a:t>
            </a:r>
            <a:r>
              <a:rPr lang="zh-CN" altLang="zh-CN" dirty="0" smtClean="0">
                <a:latin typeface="+mn-ea"/>
                <a:ea typeface="+mn-ea"/>
              </a:rPr>
              <a:t>算法</a:t>
            </a:r>
            <a:endParaRPr lang="en-US" altLang="zh-CN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dirty="0" smtClean="0">
                <a:latin typeface="+mn-ea"/>
                <a:ea typeface="+mn-ea"/>
              </a:rPr>
              <a:t>       </a:t>
            </a:r>
            <a:r>
              <a:rPr lang="en-US" altLang="zh-CN" sz="1600" dirty="0" smtClean="0">
                <a:latin typeface="+mn-ea"/>
                <a:ea typeface="+mn-ea"/>
              </a:rPr>
              <a:t>     </a:t>
            </a:r>
            <a:r>
              <a:rPr lang="zh-CN" altLang="zh-CN" dirty="0" smtClean="0">
                <a:latin typeface="+mn-ea"/>
                <a:ea typeface="+mn-ea"/>
              </a:rPr>
              <a:t>适合</a:t>
            </a:r>
            <a:r>
              <a:rPr lang="zh-CN" altLang="zh-CN" dirty="0">
                <a:latin typeface="+mn-ea"/>
                <a:ea typeface="+mn-ea"/>
              </a:rPr>
              <a:t>在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较大空间</a:t>
            </a:r>
            <a:r>
              <a:rPr lang="zh-CN" altLang="zh-CN" dirty="0">
                <a:latin typeface="+mn-ea"/>
                <a:ea typeface="+mn-ea"/>
              </a:rPr>
              <a:t>进行遗传</a:t>
            </a:r>
            <a:r>
              <a:rPr lang="zh-CN" altLang="zh-CN" dirty="0" smtClean="0">
                <a:latin typeface="+mn-ea"/>
                <a:ea typeface="+mn-ea"/>
              </a:rPr>
              <a:t>搜索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2990" y="3388494"/>
            <a:ext cx="7117362" cy="1192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、格雷编码</a:t>
            </a:r>
            <a:endParaRPr lang="en-US" altLang="zh-CN" sz="2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lnSpc>
                <a:spcPts val="27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整数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对应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编码值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之间，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只有一个码位不同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，其余完全相同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30238" indent="-2730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特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dirty="0" smtClean="0">
                <a:latin typeface="+mn-ea"/>
                <a:ea typeface="+mn-ea"/>
              </a:rPr>
              <a:t>：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局部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搜索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能力</a:t>
            </a:r>
            <a:r>
              <a:rPr lang="zh-CN" altLang="en-US" dirty="0" smtClean="0">
                <a:latin typeface="+mn-ea"/>
                <a:ea typeface="+mn-ea"/>
              </a:rPr>
              <a:t>增强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zh-CN" dirty="0">
                <a:latin typeface="+mn-ea"/>
                <a:ea typeface="+mn-ea"/>
              </a:rPr>
              <a:t>便于对</a:t>
            </a:r>
            <a:r>
              <a:rPr lang="zh-CN" altLang="zh-CN" u="wavyDbl" dirty="0">
                <a:latin typeface="+mn-ea"/>
                <a:ea typeface="+mn-ea"/>
              </a:rPr>
              <a:t>连续函数</a:t>
            </a:r>
            <a:r>
              <a:rPr lang="zh-CN" altLang="zh-CN" dirty="0">
                <a:latin typeface="+mn-ea"/>
                <a:ea typeface="+mn-ea"/>
              </a:rPr>
              <a:t>进行局部空间搜索。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2990" y="4795118"/>
            <a:ext cx="8413506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1200"/>
              </a:spcAft>
              <a:buClr>
                <a:srgbClr val="FF0000"/>
              </a:buClr>
            </a:pPr>
            <a:r>
              <a:rPr lang="zh-CN" altLang="en-US" sz="2400" dirty="0" smtClean="0">
                <a:latin typeface="+mn-ea"/>
                <a:ea typeface="+mn-ea"/>
              </a:rPr>
              <a:t>⑷、符号编码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285750" indent="-285750"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dirty="0" smtClean="0">
                <a:latin typeface="+mn-ea"/>
                <a:ea typeface="+mn-ea"/>
              </a:rPr>
              <a:t>个体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染色体编码串</a:t>
            </a:r>
            <a:r>
              <a:rPr lang="zh-CN" altLang="zh-CN" dirty="0">
                <a:latin typeface="+mn-ea"/>
                <a:ea typeface="+mn-ea"/>
              </a:rPr>
              <a:t>中的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基因值</a:t>
            </a:r>
            <a:r>
              <a:rPr lang="zh-CN" altLang="zh-CN" dirty="0">
                <a:latin typeface="+mn-ea"/>
                <a:ea typeface="+mn-ea"/>
              </a:rPr>
              <a:t>，取自一个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无数值意义</a:t>
            </a:r>
            <a:r>
              <a:rPr lang="zh-CN" altLang="zh-CN" dirty="0">
                <a:latin typeface="+mn-ea"/>
                <a:ea typeface="+mn-ea"/>
              </a:rPr>
              <a:t>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只有代码含义</a:t>
            </a:r>
            <a:r>
              <a:rPr lang="zh-CN" altLang="zh-CN" dirty="0">
                <a:latin typeface="+mn-ea"/>
                <a:ea typeface="+mn-ea"/>
              </a:rPr>
              <a:t>的符号集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0238" indent="-273050"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特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dirty="0" smtClean="0">
                <a:latin typeface="+mn-ea"/>
                <a:ea typeface="+mn-ea"/>
              </a:rPr>
              <a:t>：符合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模块化</a:t>
            </a:r>
            <a:r>
              <a:rPr lang="zh-CN" altLang="zh-CN" dirty="0">
                <a:latin typeface="+mn-ea"/>
                <a:ea typeface="+mn-ea"/>
              </a:rPr>
              <a:t>原则，便于利用所求问题的专业知识。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9898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700808"/>
            <a:ext cx="6912768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不断进化的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自然界和生物界带给我们众多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启示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许多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模拟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自然界或生物界的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有关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机理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20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优化求解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zh-CN" altLang="zh-CN" sz="2000" dirty="0" smtClean="0">
                <a:latin typeface="+mn-ea"/>
                <a:ea typeface="+mn-ea"/>
              </a:rPr>
              <a:t>搜索</a:t>
            </a:r>
            <a:r>
              <a:rPr lang="zh-CN" altLang="en-US" sz="2000" dirty="0" smtClean="0">
                <a:latin typeface="+mn-ea"/>
                <a:ea typeface="+mn-ea"/>
              </a:rPr>
              <a:t>→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进化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zh-CN" sz="2000" dirty="0" smtClean="0">
                <a:latin typeface="+mn-ea"/>
                <a:ea typeface="+mn-ea"/>
              </a:rPr>
              <a:t>向</a:t>
            </a:r>
            <a:r>
              <a:rPr lang="zh-CN" altLang="zh-CN" sz="2000" dirty="0">
                <a:latin typeface="+mn-ea"/>
                <a:ea typeface="+mn-ea"/>
              </a:rPr>
              <a:t>目标不断</a:t>
            </a:r>
            <a:r>
              <a:rPr lang="zh-CN" altLang="zh-CN" sz="2000" dirty="0" smtClean="0">
                <a:latin typeface="+mn-ea"/>
                <a:ea typeface="+mn-ea"/>
              </a:rPr>
              <a:t>逼近</a:t>
            </a:r>
            <a:r>
              <a:rPr lang="zh-CN" altLang="en-US" sz="2000" dirty="0" smtClean="0">
                <a:latin typeface="+mn-ea"/>
                <a:ea typeface="+mn-ea"/>
              </a:rPr>
              <a:t>、收敛）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39608" y="1042272"/>
            <a:ext cx="648072" cy="369332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前言</a:t>
            </a:r>
            <a:endParaRPr lang="zh-CN" altLang="en-US" sz="2400" b="1" dirty="0" smtClean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60" y="3781489"/>
            <a:ext cx="7920880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能否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2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进化</a:t>
            </a:r>
            <a:r>
              <a:rPr lang="zh-CN" altLang="zh-CN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机理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搜索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问题求解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r>
              <a:rPr lang="zh-CN" altLang="en-US" sz="24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计算智能</a:t>
            </a:r>
            <a:endParaRPr lang="en-US" altLang="zh-CN" sz="2400" dirty="0" smtClean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</a:rPr>
              <a:t>                                   （智能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</a:rPr>
              <a:t>计算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+mn-ea"/>
                <a:cs typeface="Times New Roman" panose="02020603050405020304" pitchFamily="18" charset="0"/>
              </a:rPr>
              <a:t>、智能优化计算）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9034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623868" y="1091431"/>
            <a:ext cx="2363956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</a:pPr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Gray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编码（格雷码）</a:t>
            </a:r>
            <a:endParaRPr lang="en-US" altLang="zh-CN" sz="2000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92513" y="304705"/>
            <a:ext cx="4536504" cy="111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改变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二进制编码的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缺点，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保持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优点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二进制编码处理成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另外一个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二进制编码</a:t>
            </a:r>
            <a:endParaRPr lang="en-US" altLang="zh-CN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lang="zh-CN" altLang="en-US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避免出现较大</a:t>
            </a:r>
            <a:r>
              <a:rPr lang="en-US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Hamming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距离</a:t>
            </a:r>
            <a:endParaRPr lang="zh-CN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4714" y="1765046"/>
            <a:ext cx="6991622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整数</a:t>
            </a:r>
            <a:r>
              <a:rPr lang="zh-CN" altLang="zh-CN" u="wavyHeavy" dirty="0" smtClean="0">
                <a:latin typeface="+mn-ea"/>
                <a:ea typeface="+mn-ea"/>
                <a:cs typeface="Times New Roman" panose="02020603050405020304" pitchFamily="18" charset="0"/>
              </a:rPr>
              <a:t>对应</a:t>
            </a:r>
            <a:r>
              <a:rPr lang="zh-CN" altLang="zh-CN" u="wavyHeavy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u="wavyHeavy" dirty="0" smtClean="0">
                <a:latin typeface="+mn-ea"/>
                <a:ea typeface="+mn-ea"/>
                <a:cs typeface="Times New Roman" panose="02020603050405020304" pitchFamily="18" charset="0"/>
              </a:rPr>
              <a:t>编码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只有一个码位不同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其它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相同。</a:t>
            </a:r>
            <a:endParaRPr lang="en-US" altLang="zh-CN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特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dirty="0" smtClean="0">
                <a:latin typeface="+mn-ea"/>
                <a:ea typeface="+mn-ea"/>
              </a:rPr>
              <a:t>：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局部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搜索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能力</a:t>
            </a:r>
            <a:r>
              <a:rPr lang="zh-CN" altLang="en-US" dirty="0" smtClean="0">
                <a:latin typeface="+mn-ea"/>
                <a:ea typeface="+mn-ea"/>
              </a:rPr>
              <a:t>增强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zh-CN" dirty="0">
                <a:latin typeface="+mn-ea"/>
                <a:ea typeface="+mn-ea"/>
              </a:rPr>
              <a:t>便于对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连续函数</a:t>
            </a:r>
            <a:r>
              <a:rPr lang="zh-CN" altLang="zh-CN" dirty="0">
                <a:latin typeface="+mn-ea"/>
                <a:ea typeface="+mn-ea"/>
              </a:rPr>
              <a:t>进行局部空间搜索。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603044" y="2564904"/>
            <a:ext cx="6489236" cy="7934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二进制码“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0101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位数，转换为格雷码也必须为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位数。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取</a:t>
            </a:r>
            <a:r>
              <a:rPr lang="zh-CN" altLang="en-US" sz="1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二进制码第五位不变</a:t>
            </a:r>
            <a:r>
              <a:rPr lang="en-US" altLang="zh-CN" sz="18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补码</a:t>
            </a:r>
            <a:r>
              <a:rPr lang="en-US" altLang="zh-CN" sz="18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，即“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b3 b2 b1 b0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”。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630816" y="3446929"/>
            <a:ext cx="2154936" cy="270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二进制码：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0101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内容占位符 2"/>
          <p:cNvSpPr txBox="1">
            <a:spLocks/>
          </p:cNvSpPr>
          <p:nvPr/>
        </p:nvSpPr>
        <p:spPr bwMode="auto">
          <a:xfrm>
            <a:off x="630816" y="3885622"/>
            <a:ext cx="2736304" cy="270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保留</a:t>
            </a:r>
            <a:r>
              <a:rPr lang="zh-CN" altLang="en-US" sz="1800" dirty="0" smtClean="0">
                <a:latin typeface="+mn-ea"/>
                <a:cs typeface="Times New Roman" panose="02020603050405020304" pitchFamily="18" charset="0"/>
              </a:rPr>
              <a:t>最高位</a:t>
            </a:r>
            <a:r>
              <a:rPr lang="en-US" altLang="zh-CN" sz="18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latin typeface="+mn-ea"/>
                <a:cs typeface="Times New Roman" panose="02020603050405020304" pitchFamily="18" charset="0"/>
              </a:rPr>
              <a:t>补位</a:t>
            </a:r>
            <a:r>
              <a:rPr lang="en-US" altLang="zh-CN" sz="1800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内容占位符 2"/>
          <p:cNvSpPr txBox="1">
            <a:spLocks/>
          </p:cNvSpPr>
          <p:nvPr/>
        </p:nvSpPr>
        <p:spPr bwMode="auto">
          <a:xfrm>
            <a:off x="3568377" y="3642336"/>
            <a:ext cx="2587799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 =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0    0    1    0    1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内容占位符 2"/>
          <p:cNvSpPr txBox="1">
            <a:spLocks/>
          </p:cNvSpPr>
          <p:nvPr/>
        </p:nvSpPr>
        <p:spPr bwMode="auto">
          <a:xfrm>
            <a:off x="3568377" y="5175705"/>
            <a:ext cx="571576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=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4206793" y="4394498"/>
            <a:ext cx="337625" cy="337624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 smtClean="0">
                <a:solidFill>
                  <a:schemeClr val="tx1"/>
                </a:solidFill>
              </a:rPr>
              <a:t>+</a:t>
            </a:r>
            <a:endParaRPr lang="zh-CN" altLang="en-US" sz="2000" dirty="0">
              <a:solidFill>
                <a:schemeClr val="tx1"/>
              </a:solidFill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>
            <a:off x="4211960" y="4002376"/>
            <a:ext cx="144016" cy="407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H="1">
            <a:off x="4427985" y="4002376"/>
            <a:ext cx="144015" cy="4075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4180412" y="4732122"/>
            <a:ext cx="376885" cy="857118"/>
            <a:chOff x="4972500" y="3816510"/>
            <a:chExt cx="376885" cy="857118"/>
          </a:xfrm>
        </p:grpSpPr>
        <p:sp>
          <p:nvSpPr>
            <p:cNvPr id="25" name="矩形 24"/>
            <p:cNvSpPr/>
            <p:nvPr/>
          </p:nvSpPr>
          <p:spPr>
            <a:xfrm>
              <a:off x="4972500" y="4211963"/>
              <a:ext cx="3768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0" cap="none" spc="0" dirty="0" smtClean="0">
                  <a:ln w="0"/>
                </a:rPr>
                <a:t>0</a:t>
              </a:r>
              <a:endParaRPr lang="zh-CN" altLang="en-US" sz="2400" b="0" cap="none" spc="0" dirty="0">
                <a:ln w="0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5167693" y="3816510"/>
              <a:ext cx="0" cy="3321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7" name="组合 26"/>
          <p:cNvGrpSpPr/>
          <p:nvPr/>
        </p:nvGrpSpPr>
        <p:grpSpPr>
          <a:xfrm>
            <a:off x="4667841" y="3999702"/>
            <a:ext cx="384838" cy="1586855"/>
            <a:chOff x="5459929" y="3084090"/>
            <a:chExt cx="384838" cy="1586855"/>
          </a:xfrm>
        </p:grpSpPr>
        <p:sp>
          <p:nvSpPr>
            <p:cNvPr id="28" name="椭圆 27"/>
            <p:cNvSpPr/>
            <p:nvPr/>
          </p:nvSpPr>
          <p:spPr>
            <a:xfrm>
              <a:off x="5479560" y="3476212"/>
              <a:ext cx="337625" cy="33762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</a:rPr>
                <a:t>+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29" name="直接箭头连接符 28"/>
            <p:cNvCxnSpPr/>
            <p:nvPr/>
          </p:nvCxnSpPr>
          <p:spPr>
            <a:xfrm>
              <a:off x="5484727" y="3084090"/>
              <a:ext cx="144016" cy="4075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/>
            <p:cNvCxnSpPr/>
            <p:nvPr/>
          </p:nvCxnSpPr>
          <p:spPr>
            <a:xfrm flipH="1">
              <a:off x="5700752" y="3084090"/>
              <a:ext cx="144015" cy="4075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/>
            <p:nvPr/>
          </p:nvCxnSpPr>
          <p:spPr bwMode="auto">
            <a:xfrm>
              <a:off x="5648372" y="3813836"/>
              <a:ext cx="0" cy="3321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2" name="矩形 31"/>
            <p:cNvSpPr/>
            <p:nvPr/>
          </p:nvSpPr>
          <p:spPr>
            <a:xfrm>
              <a:off x="5459929" y="4209280"/>
              <a:ext cx="3768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0" cap="none" spc="0" dirty="0" smtClean="0">
                  <a:ln w="0"/>
                </a:rPr>
                <a:t>1</a:t>
              </a:r>
              <a:endParaRPr lang="zh-CN" altLang="en-US" sz="2400" b="0" cap="none" spc="0" dirty="0">
                <a:ln w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133764" y="3987246"/>
            <a:ext cx="376885" cy="1599310"/>
            <a:chOff x="5925852" y="3071634"/>
            <a:chExt cx="376885" cy="1599310"/>
          </a:xfrm>
        </p:grpSpPr>
        <p:sp>
          <p:nvSpPr>
            <p:cNvPr id="34" name="椭圆 33"/>
            <p:cNvSpPr/>
            <p:nvPr/>
          </p:nvSpPr>
          <p:spPr>
            <a:xfrm>
              <a:off x="5932604" y="3463756"/>
              <a:ext cx="337625" cy="33762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</a:rPr>
                <a:t>+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5937771" y="3071634"/>
              <a:ext cx="144016" cy="4075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>
            <a:xfrm flipH="1">
              <a:off x="6153796" y="3071634"/>
              <a:ext cx="144015" cy="4075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箭头连接符 36"/>
            <p:cNvCxnSpPr/>
            <p:nvPr/>
          </p:nvCxnSpPr>
          <p:spPr bwMode="auto">
            <a:xfrm>
              <a:off x="6101416" y="3801380"/>
              <a:ext cx="0" cy="3321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矩形 37"/>
            <p:cNvSpPr/>
            <p:nvPr/>
          </p:nvSpPr>
          <p:spPr>
            <a:xfrm>
              <a:off x="5925852" y="4209279"/>
              <a:ext cx="3768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0" cap="none" spc="0" dirty="0" smtClean="0">
                  <a:ln w="0"/>
                </a:rPr>
                <a:t>1</a:t>
              </a:r>
              <a:endParaRPr lang="zh-CN" altLang="en-US" sz="2400" b="0" cap="none" spc="0" dirty="0">
                <a:ln w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587725" y="3984572"/>
            <a:ext cx="397476" cy="1601983"/>
            <a:chOff x="6379813" y="3068960"/>
            <a:chExt cx="397476" cy="1601983"/>
          </a:xfrm>
        </p:grpSpPr>
        <p:sp>
          <p:nvSpPr>
            <p:cNvPr id="40" name="椭圆 39"/>
            <p:cNvSpPr/>
            <p:nvPr/>
          </p:nvSpPr>
          <p:spPr>
            <a:xfrm>
              <a:off x="6387525" y="3461082"/>
              <a:ext cx="337625" cy="337624"/>
            </a:xfrm>
            <a:prstGeom prst="ellipse">
              <a:avLst/>
            </a:prstGeom>
            <a:solidFill>
              <a:schemeClr val="accent1">
                <a:alpha val="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 smtClean="0">
                  <a:solidFill>
                    <a:schemeClr val="tx1"/>
                  </a:solidFill>
                </a:rPr>
                <a:t>+</a:t>
              </a:r>
              <a:endParaRPr lang="zh-CN" altLang="en-US" sz="2000" dirty="0">
                <a:solidFill>
                  <a:schemeClr val="tx1"/>
                </a:solidFill>
              </a:endParaRPr>
            </a:p>
          </p:txBody>
        </p:sp>
        <p:cxnSp>
          <p:nvCxnSpPr>
            <p:cNvPr id="41" name="直接箭头连接符 40"/>
            <p:cNvCxnSpPr/>
            <p:nvPr/>
          </p:nvCxnSpPr>
          <p:spPr>
            <a:xfrm>
              <a:off x="6379813" y="3068960"/>
              <a:ext cx="144016" cy="4075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/>
            <p:nvPr/>
          </p:nvCxnSpPr>
          <p:spPr>
            <a:xfrm flipH="1">
              <a:off x="6608717" y="3068960"/>
              <a:ext cx="144015" cy="4075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 bwMode="auto">
            <a:xfrm>
              <a:off x="6556337" y="3798706"/>
              <a:ext cx="0" cy="3321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矩形 43"/>
            <p:cNvSpPr/>
            <p:nvPr/>
          </p:nvSpPr>
          <p:spPr>
            <a:xfrm>
              <a:off x="6400404" y="4209278"/>
              <a:ext cx="376885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2400" b="0" cap="none" spc="0" dirty="0" smtClean="0">
                  <a:ln w="0"/>
                </a:rPr>
                <a:t>1</a:t>
              </a:r>
              <a:endParaRPr lang="zh-CN" altLang="en-US" sz="2400" b="0" cap="none" spc="0" dirty="0">
                <a:ln w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3704456"/>
            <a:ext cx="1931241" cy="188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3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0112" y="800136"/>
            <a:ext cx="3707576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29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、适应度函数</a:t>
            </a:r>
            <a:endParaRPr lang="en-US" altLang="zh-CN" sz="24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900"/>
              </a:lnSpc>
              <a:spcAft>
                <a:spcPts val="0"/>
              </a:spcAft>
            </a:pP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对染色体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解的编码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度量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的函数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】</a:t>
            </a:r>
            <a:endParaRPr lang="zh-CN" altLang="zh-CN" sz="16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4574" y="1787674"/>
            <a:ext cx="8205898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模拟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适者生存的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自然选择规律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（体现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：对环境的适应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能力大小）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对应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于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给出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目标函数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（目标函数→适应度函数）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dirty="0" smtClean="0">
                <a:latin typeface="+mn-ea"/>
                <a:ea typeface="+mn-ea"/>
              </a:rPr>
              <a:t>根据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解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适应度函数值大小</a:t>
            </a:r>
            <a:r>
              <a:rPr lang="zh-CN" altLang="zh-CN" dirty="0">
                <a:latin typeface="+mn-ea"/>
                <a:ea typeface="+mn-ea"/>
              </a:rPr>
              <a:t>，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决定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某个解</a:t>
            </a:r>
            <a:r>
              <a:rPr lang="zh-CN" altLang="zh-CN" dirty="0" smtClean="0">
                <a:latin typeface="+mn-ea"/>
                <a:ea typeface="+mn-ea"/>
              </a:rPr>
              <a:t>是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繁衍</a:t>
            </a:r>
            <a:r>
              <a:rPr lang="zh-CN" altLang="zh-CN" dirty="0" smtClean="0">
                <a:latin typeface="+mn-ea"/>
                <a:ea typeface="+mn-ea"/>
              </a:rPr>
              <a:t>还是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消亡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优胜劣汰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9" name="矩形 8"/>
          <p:cNvSpPr/>
          <p:nvPr/>
        </p:nvSpPr>
        <p:spPr>
          <a:xfrm>
            <a:off x="980392" y="3861048"/>
            <a:ext cx="7696064" cy="111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实际</a:t>
            </a:r>
            <a:r>
              <a:rPr lang="zh-CN" altLang="zh-CN" dirty="0">
                <a:latin typeface="+mn-ea"/>
                <a:ea typeface="+mn-ea"/>
              </a:rPr>
              <a:t>应用中，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适应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度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函数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就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是</a:t>
            </a:r>
            <a:r>
              <a:rPr lang="zh-CN" altLang="en-US" u="wavyDbl" dirty="0" smtClean="0">
                <a:latin typeface="+mn-ea"/>
                <a:ea typeface="+mn-ea"/>
              </a:rPr>
              <a:t>求解问题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目标函数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给定的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函数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表达式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</a:p>
          <a:p>
            <a:pPr marL="182563" indent="-182563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能有效</a:t>
            </a:r>
            <a:r>
              <a:rPr lang="zh-CN" altLang="en-US" dirty="0" smtClean="0">
                <a:latin typeface="+mn-ea"/>
                <a:ea typeface="+mn-ea"/>
              </a:rPr>
              <a:t>反映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解</a:t>
            </a:r>
            <a:r>
              <a:rPr lang="zh-CN" altLang="en-US" dirty="0" smtClean="0">
                <a:latin typeface="+mn-ea"/>
                <a:ea typeface="+mn-ea"/>
              </a:rPr>
              <a:t>与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最优解</a:t>
            </a:r>
            <a:r>
              <a:rPr lang="zh-CN" altLang="en-US" dirty="0" smtClean="0">
                <a:latin typeface="+mn-ea"/>
                <a:ea typeface="+mn-ea"/>
              </a:rPr>
              <a:t>之间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差距</a:t>
            </a:r>
            <a:r>
              <a:rPr lang="zh-CN" altLang="en-US" dirty="0" smtClean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适应度差值→小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</a:p>
          <a:p>
            <a:pPr marL="182563" indent="-182563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实际优化问题，求出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目标函数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最大值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最小值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4574" y="3409255"/>
            <a:ext cx="294931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如何确定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适应度函数？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491880" y="248665"/>
            <a:ext cx="5253570" cy="1184771"/>
            <a:chOff x="3491880" y="248665"/>
            <a:chExt cx="5253570" cy="118477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/>
                <p:cNvSpPr/>
                <p:nvPr/>
              </p:nvSpPr>
              <p:spPr>
                <a:xfrm>
                  <a:off x="3491880" y="248665"/>
                  <a:ext cx="5253570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Font typeface="宋体" panose="02010600030101010101" pitchFamily="2" charset="-122"/>
                    <a:buChar char="□"/>
                  </a:pPr>
                  <a:r>
                    <a:rPr lang="zh-CN" altLang="en-US" sz="2000" dirty="0" smtClean="0"/>
                    <a:t>将目标函数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000" dirty="0" smtClean="0">
                      <a:solidFill>
                        <a:srgbClr val="0000FF"/>
                      </a:solidFill>
                    </a:rPr>
                    <a:t>映射为</a:t>
                  </a:r>
                  <a:r>
                    <a:rPr lang="zh-CN" altLang="en-US" sz="2000" dirty="0" smtClean="0"/>
                    <a:t>适应度函数的</a:t>
                  </a:r>
                  <a:r>
                    <a:rPr lang="zh-CN" altLang="en-US" sz="2000" dirty="0" smtClean="0">
                      <a:solidFill>
                        <a:srgbClr val="FF0000"/>
                      </a:solidFill>
                    </a:rPr>
                    <a:t>方法</a:t>
                  </a:r>
                  <a:r>
                    <a:rPr lang="zh-CN" altLang="en-US" sz="2000" dirty="0" smtClean="0"/>
                    <a:t>：</a:t>
                  </a:r>
                  <a:endParaRPr lang="zh-CN" altLang="en-US" sz="2000" dirty="0"/>
                </a:p>
              </p:txBody>
            </p:sp>
          </mc:Choice>
          <mc:Fallback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91880" y="248665"/>
                  <a:ext cx="5253570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2552" t="-30000" r="-1972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05608" y="658201"/>
              <a:ext cx="3766030" cy="7752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10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400" y="1176702"/>
            <a:ext cx="178718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复制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5974" y="3325341"/>
            <a:ext cx="2905906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spcAft>
                <a:spcPts val="18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常用的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操作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30238" indent="-273050" algn="just"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赌盘选择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轮盘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630238" indent="-273050" algn="just"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排序选择</a:t>
            </a:r>
            <a:endParaRPr lang="en-US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30238" indent="-273050" algn="just"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最优保存策略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70993" y="665007"/>
            <a:ext cx="176458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6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、遗传操作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347865" y="567981"/>
            <a:ext cx="5212008" cy="8925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：从</a:t>
            </a:r>
            <a:r>
              <a:rPr lang="zh-CN" altLang="en-US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群体</a:t>
            </a:r>
            <a:r>
              <a:rPr lang="zh-CN" altLang="en-US" sz="1600" u="wavyDbl" kern="100" dirty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挑选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适应度强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个体解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产生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群体解</a:t>
            </a:r>
            <a:endParaRPr lang="en-US" altLang="zh-CN" sz="16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82563" indent="-182563" algn="just"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交叉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：两个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个体解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交叉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换位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产生新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个体解</a:t>
            </a:r>
            <a:endParaRPr lang="en-US" altLang="zh-CN" sz="16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82563" indent="-182563" algn="just"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变异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个体解中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基因位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改变</a:t>
            </a:r>
            <a:endParaRPr lang="zh-CN" altLang="zh-CN" sz="1600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85974" y="1774488"/>
            <a:ext cx="8234498" cy="3183440"/>
            <a:chOff x="585974" y="1774488"/>
            <a:chExt cx="8234498" cy="3183440"/>
          </a:xfrm>
        </p:grpSpPr>
        <p:sp>
          <p:nvSpPr>
            <p:cNvPr id="5" name="矩形 4"/>
            <p:cNvSpPr/>
            <p:nvPr/>
          </p:nvSpPr>
          <p:spPr>
            <a:xfrm>
              <a:off x="585974" y="1774488"/>
              <a:ext cx="8234498" cy="124649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5113" indent="-265113">
                <a:lnSpc>
                  <a:spcPct val="150000"/>
                </a:lnSpc>
                <a:spcAft>
                  <a:spcPts val="0"/>
                </a:spcAft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确定从</a:t>
              </a:r>
              <a:r>
                <a:rPr lang="zh-CN" altLang="zh-CN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父代</a:t>
              </a:r>
              <a:r>
                <a:rPr lang="zh-CN" altLang="zh-CN" u="wavyDbl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群体</a:t>
              </a:r>
              <a:r>
                <a:rPr lang="zh-CN" altLang="en-US" u="wavyDbl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解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中，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选择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哪些</a:t>
              </a:r>
              <a:r>
                <a:rPr lang="zh-CN" altLang="zh-CN" u="wavyDbl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个体</a:t>
              </a:r>
              <a:r>
                <a:rPr lang="zh-CN" altLang="en-US" u="wavyDbl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解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作为</a:t>
              </a:r>
              <a:r>
                <a:rPr lang="zh-CN" altLang="zh-CN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子代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遗传</a:t>
              </a:r>
              <a:r>
                <a:rPr lang="zh-CN" altLang="en-US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操作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（遗传</a:t>
              </a:r>
              <a:r>
                <a: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淘汰）</a:t>
              </a:r>
              <a:endPara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265113" indent="-265113">
                <a:lnSpc>
                  <a:spcPct val="150000"/>
                </a:lnSpc>
                <a:spcAft>
                  <a:spcPts val="0"/>
                </a:spcAft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dirty="0" smtClean="0">
                  <a:latin typeface="+mn-ea"/>
                  <a:ea typeface="+mn-ea"/>
                </a:rPr>
                <a:t>以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个体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解</a:t>
              </a:r>
              <a:r>
                <a:rPr lang="zh-CN" altLang="zh-CN" dirty="0" smtClean="0">
                  <a:latin typeface="+mn-ea"/>
                  <a:ea typeface="+mn-ea"/>
                </a:rPr>
                <a:t>的</a:t>
              </a:r>
              <a:r>
                <a:rPr lang="zh-CN" altLang="zh-CN" dirty="0">
                  <a:solidFill>
                    <a:srgbClr val="0000FF"/>
                  </a:solidFill>
                  <a:latin typeface="+mn-ea"/>
                  <a:ea typeface="+mn-ea"/>
                </a:rPr>
                <a:t>适应</a:t>
              </a:r>
              <a:r>
                <a:rPr lang="zh-CN" altLang="zh-CN" dirty="0" smtClean="0">
                  <a:solidFill>
                    <a:srgbClr val="0000FF"/>
                  </a:solidFill>
                  <a:latin typeface="+mn-ea"/>
                  <a:ea typeface="+mn-ea"/>
                </a:rPr>
                <a:t>度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函数值</a:t>
              </a:r>
              <a:r>
                <a:rPr lang="zh-CN" altLang="en-US" dirty="0" smtClean="0">
                  <a:latin typeface="+mn-ea"/>
                  <a:ea typeface="+mn-ea"/>
                </a:rPr>
                <a:t>为</a:t>
              </a:r>
              <a:r>
                <a:rPr lang="zh-CN" altLang="zh-CN" dirty="0" smtClean="0">
                  <a:latin typeface="+mn-ea"/>
                  <a:ea typeface="+mn-ea"/>
                </a:rPr>
                <a:t>基础</a:t>
              </a:r>
              <a:r>
                <a:rPr lang="zh-CN" altLang="en-US" sz="1600" dirty="0" smtClean="0">
                  <a:latin typeface="+mn-ea"/>
                  <a:ea typeface="+mn-ea"/>
                </a:rPr>
                <a:t>（避免父代基因缺失，提高</a:t>
              </a:r>
              <a:r>
                <a:rPr lang="zh-CN" altLang="zh-CN" sz="1600" dirty="0" smtClean="0">
                  <a:latin typeface="+mn-ea"/>
                  <a:ea typeface="+mn-ea"/>
                </a:rPr>
                <a:t>全局收敛性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&amp;</a:t>
              </a:r>
              <a:r>
                <a:rPr lang="zh-CN" altLang="zh-CN" sz="1600" dirty="0" smtClean="0">
                  <a:latin typeface="+mn-ea"/>
                  <a:ea typeface="+mn-ea"/>
                </a:rPr>
                <a:t>计算效率</a:t>
              </a:r>
              <a:r>
                <a:rPr lang="zh-CN" altLang="en-US" sz="1600" dirty="0" smtClean="0">
                  <a:latin typeface="+mn-ea"/>
                  <a:ea typeface="+mn-ea"/>
                </a:rPr>
                <a:t>）</a:t>
              </a:r>
              <a:endParaRPr lang="en-US" altLang="zh-CN" sz="1600" dirty="0" smtClean="0">
                <a:latin typeface="+mn-ea"/>
                <a:ea typeface="+mn-ea"/>
              </a:endParaRPr>
            </a:p>
            <a:p>
              <a:pPr marL="265113" indent="-265113">
                <a:lnSpc>
                  <a:spcPct val="150000"/>
                </a:lnSpc>
                <a:spcAft>
                  <a:spcPts val="0"/>
                </a:spcAft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个体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解</a:t>
              </a:r>
              <a:r>
                <a:rPr lang="zh-CN" altLang="en-US" dirty="0" smtClean="0">
                  <a:latin typeface="+mn-ea"/>
                  <a:ea typeface="+mn-ea"/>
                </a:rPr>
                <a:t>的</a:t>
              </a:r>
              <a:r>
                <a:rPr lang="zh-CN" altLang="zh-CN" dirty="0" smtClean="0">
                  <a:solidFill>
                    <a:srgbClr val="0000FF"/>
                  </a:solidFill>
                  <a:latin typeface="+mn-ea"/>
                  <a:ea typeface="+mn-ea"/>
                </a:rPr>
                <a:t>适应度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函数值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越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</a:rPr>
                <a:t>高</a:t>
              </a:r>
              <a:r>
                <a:rPr lang="zh-CN" altLang="zh-CN" dirty="0" smtClean="0">
                  <a:latin typeface="+mn-ea"/>
                  <a:ea typeface="+mn-ea"/>
                </a:rPr>
                <a:t>，</a:t>
              </a:r>
              <a:r>
                <a:rPr lang="zh-CN" altLang="zh-CN" dirty="0" smtClean="0">
                  <a:solidFill>
                    <a:srgbClr val="0000FF"/>
                  </a:solidFill>
                  <a:latin typeface="+mn-ea"/>
                  <a:ea typeface="+mn-ea"/>
                </a:rPr>
                <a:t>被</a:t>
              </a:r>
              <a:r>
                <a:rPr lang="zh-CN" altLang="zh-CN" dirty="0">
                  <a:solidFill>
                    <a:srgbClr val="0000FF"/>
                  </a:solidFill>
                  <a:latin typeface="+mn-ea"/>
                  <a:ea typeface="+mn-ea"/>
                </a:rPr>
                <a:t>选择的机会</a:t>
              </a:r>
              <a:r>
                <a:rPr lang="zh-CN" altLang="zh-CN" dirty="0">
                  <a:latin typeface="+mn-ea"/>
                  <a:ea typeface="+mn-ea"/>
                </a:rPr>
                <a:t>就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</a:rPr>
                <a:t>越多</a:t>
              </a:r>
              <a:r>
                <a:rPr lang="zh-CN" altLang="zh-CN" dirty="0" smtClean="0">
                  <a:latin typeface="+mn-ea"/>
                  <a:ea typeface="+mn-ea"/>
                </a:rPr>
                <a:t>。</a:t>
              </a:r>
              <a:r>
                <a:rPr lang="zh-CN" altLang="en-US" sz="1600" dirty="0" smtClean="0">
                  <a:latin typeface="+mn-ea"/>
                  <a:ea typeface="+mn-ea"/>
                </a:rPr>
                <a:t>（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判断</a:t>
              </a:r>
              <a:r>
                <a:rPr lang="zh-CN" altLang="en-US" sz="1600" u="wavyDbl" dirty="0" smtClean="0">
                  <a:latin typeface="+mn-ea"/>
                  <a:ea typeface="+mn-ea"/>
                </a:rPr>
                <a:t>个体是否优良</a:t>
              </a:r>
              <a:r>
                <a:rPr lang="zh-CN" altLang="en-US" sz="1600" dirty="0" smtClean="0">
                  <a:latin typeface="+mn-ea"/>
                  <a:ea typeface="+mn-ea"/>
                </a:rPr>
                <a:t>的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准则</a:t>
              </a:r>
              <a:r>
                <a:rPr lang="zh-CN" altLang="en-US" sz="1600" dirty="0" smtClean="0">
                  <a:latin typeface="+mn-ea"/>
                  <a:ea typeface="+mn-ea"/>
                </a:rPr>
                <a:t>）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00215" y="3284984"/>
              <a:ext cx="3504233" cy="1672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3233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984" y="1108427"/>
            <a:ext cx="15297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①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轮盘选择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59" y="1844824"/>
            <a:ext cx="70506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思想</a:t>
            </a:r>
            <a:r>
              <a:rPr lang="zh-CN" altLang="zh-CN" sz="2000" dirty="0">
                <a:cs typeface="Times New Roman" panose="02020603050405020304" pitchFamily="18" charset="0"/>
              </a:rPr>
              <a:t>：</a:t>
            </a:r>
            <a:r>
              <a:rPr lang="zh-CN" altLang="zh-CN" sz="2000" u="wavyDbl" dirty="0" smtClean="0">
                <a:cs typeface="Times New Roman" panose="02020603050405020304" pitchFamily="18" charset="0"/>
              </a:rPr>
              <a:t>个体</a:t>
            </a:r>
            <a:r>
              <a:rPr lang="zh-CN" altLang="en-US" sz="2000" u="wavyDbl" dirty="0">
                <a:cs typeface="Times New Roman" panose="02020603050405020304" pitchFamily="18" charset="0"/>
              </a:rPr>
              <a:t>解</a:t>
            </a:r>
            <a:r>
              <a:rPr lang="zh-CN" altLang="zh-CN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被</a:t>
            </a:r>
            <a:r>
              <a:rPr lang="zh-CN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选择的概率</a:t>
            </a:r>
            <a:r>
              <a:rPr lang="zh-CN" altLang="zh-CN" sz="2000" dirty="0">
                <a:cs typeface="Times New Roman" panose="02020603050405020304" pitchFamily="18" charset="0"/>
              </a:rPr>
              <a:t>与其</a:t>
            </a:r>
            <a:r>
              <a:rPr lang="zh-CN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适应</a:t>
            </a:r>
            <a:r>
              <a:rPr lang="zh-CN" altLang="zh-CN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度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函数</a:t>
            </a:r>
            <a:r>
              <a:rPr lang="zh-CN" altLang="zh-CN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值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大小</a:t>
            </a:r>
            <a:r>
              <a:rPr lang="zh-CN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成比例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1560" y="3402712"/>
            <a:ext cx="3384376" cy="397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31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有利于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保持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群体解的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多样性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87624" y="4005064"/>
            <a:ext cx="446449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u="wavyDbl" dirty="0">
                <a:latin typeface="+mn-ea"/>
                <a:ea typeface="+mn-ea"/>
                <a:cs typeface="Times New Roman" panose="02020603050405020304" pitchFamily="18" charset="0"/>
              </a:rPr>
              <a:t>适应度小的</a:t>
            </a:r>
            <a:r>
              <a:rPr lang="zh-CN" altLang="zh-CN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并非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完全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没有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机会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只是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被选中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小一些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166240" y="314368"/>
            <a:ext cx="4464358" cy="1169013"/>
            <a:chOff x="4346990" y="332656"/>
            <a:chExt cx="4464358" cy="1169013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46990" y="332656"/>
              <a:ext cx="1161114" cy="1169013"/>
            </a:xfrm>
            <a:prstGeom prst="rect">
              <a:avLst/>
            </a:prstGeom>
          </p:spPr>
        </p:pic>
        <p:grpSp>
          <p:nvGrpSpPr>
            <p:cNvPr id="15" name="组合 14"/>
            <p:cNvGrpSpPr/>
            <p:nvPr/>
          </p:nvGrpSpPr>
          <p:grpSpPr>
            <a:xfrm>
              <a:off x="5580112" y="765848"/>
              <a:ext cx="3231236" cy="682436"/>
              <a:chOff x="5580112" y="765848"/>
              <a:chExt cx="3231236" cy="682436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842957" y="765848"/>
                <a:ext cx="968391" cy="682436"/>
              </a:xfrm>
              <a:prstGeom prst="rect">
                <a:avLst/>
              </a:prstGeom>
            </p:spPr>
          </p:pic>
          <p:sp>
            <p:nvSpPr>
              <p:cNvPr id="14" name="矩形 13"/>
              <p:cNvSpPr/>
              <p:nvPr/>
            </p:nvSpPr>
            <p:spPr>
              <a:xfrm>
                <a:off x="5580112" y="911652"/>
                <a:ext cx="2355111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:r>
                  <a:rPr lang="zh-CN" altLang="en-US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个体解被选择的概率：</a:t>
                </a:r>
                <a:endParaRPr lang="zh-CN" altLang="zh-CN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616134" y="2381612"/>
            <a:ext cx="8132330" cy="3063612"/>
            <a:chOff x="616134" y="2381612"/>
            <a:chExt cx="8132330" cy="3063612"/>
          </a:xfrm>
        </p:grpSpPr>
        <p:sp>
          <p:nvSpPr>
            <p:cNvPr id="6" name="矩形 5"/>
            <p:cNvSpPr/>
            <p:nvPr/>
          </p:nvSpPr>
          <p:spPr>
            <a:xfrm>
              <a:off x="616134" y="2381612"/>
              <a:ext cx="8132330" cy="79508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5113" indent="-265113">
                <a:lnSpc>
                  <a:spcPts val="3100"/>
                </a:lnSpc>
                <a:buClr>
                  <a:srgbClr val="FF0000"/>
                </a:buClr>
                <a:buSzPct val="80000"/>
                <a:buFont typeface="宋体" panose="02010600030101010101" pitchFamily="2" charset="-122"/>
                <a:buChar char="□"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过程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latin typeface="+mn-ea"/>
                  <a:ea typeface="+mn-ea"/>
                </a:rPr>
                <a:t>所有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个体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解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按概率</a:t>
              </a:r>
              <a:r>
                <a:rPr lang="zh-CN" altLang="zh-CN" sz="2000" dirty="0" smtClean="0">
                  <a:latin typeface="+mn-ea"/>
                  <a:ea typeface="+mn-ea"/>
                </a:rPr>
                <a:t>组成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面积为</a:t>
              </a:r>
              <a:r>
                <a:rPr lang="en-US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zh-CN" sz="2000" dirty="0">
                  <a:latin typeface="+mn-ea"/>
                  <a:ea typeface="+mn-ea"/>
                </a:rPr>
                <a:t>的轮盘，每转动一次</a:t>
              </a:r>
              <a:r>
                <a:rPr lang="zh-CN" altLang="zh-CN" sz="2000" dirty="0" smtClean="0">
                  <a:latin typeface="+mn-ea"/>
                  <a:ea typeface="+mn-ea"/>
                </a:rPr>
                <a:t>停止</a:t>
              </a:r>
              <a:r>
                <a:rPr lang="zh-CN" altLang="en-US" sz="2000" dirty="0" smtClean="0">
                  <a:latin typeface="+mn-ea"/>
                  <a:ea typeface="+mn-ea"/>
                </a:rPr>
                <a:t>后，</a:t>
              </a:r>
              <a:endParaRPr lang="en-US" altLang="zh-CN" sz="2000" dirty="0" smtClean="0">
                <a:latin typeface="+mn-ea"/>
                <a:ea typeface="+mn-ea"/>
              </a:endParaRPr>
            </a:p>
            <a:p>
              <a:pPr>
                <a:lnSpc>
                  <a:spcPts val="3100"/>
                </a:lnSpc>
                <a:spcAft>
                  <a:spcPts val="600"/>
                </a:spcAft>
                <a:buClr>
                  <a:srgbClr val="FF0000"/>
                </a:buClr>
              </a:pPr>
              <a:r>
                <a:rPr lang="en-US" altLang="zh-CN" sz="2000" dirty="0" smtClean="0">
                  <a:latin typeface="+mn-ea"/>
                  <a:ea typeface="+mn-ea"/>
                </a:rPr>
                <a:t>       </a:t>
              </a:r>
              <a:r>
                <a:rPr lang="en-US" altLang="zh-CN" sz="1600" dirty="0" smtClean="0">
                  <a:latin typeface="+mn-ea"/>
                  <a:ea typeface="+mn-ea"/>
                </a:rPr>
                <a:t> 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指向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的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个体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解</a:t>
              </a:r>
              <a:r>
                <a:rPr lang="zh-CN" altLang="en-US" sz="2000" dirty="0" smtClean="0">
                  <a:latin typeface="+mn-ea"/>
                  <a:ea typeface="+mn-ea"/>
                </a:rPr>
                <a:t>即</a:t>
              </a:r>
              <a:r>
                <a:rPr lang="zh-CN" altLang="zh-CN" sz="2000" dirty="0" smtClean="0">
                  <a:latin typeface="+mn-ea"/>
                  <a:ea typeface="+mn-ea"/>
                </a:rPr>
                <a:t>被</a:t>
              </a:r>
              <a:r>
                <a:rPr lang="zh-CN" altLang="zh-CN" sz="2000" dirty="0">
                  <a:solidFill>
                    <a:srgbClr val="0000FF"/>
                  </a:solidFill>
                  <a:latin typeface="+mn-ea"/>
                  <a:ea typeface="+mn-ea"/>
                </a:rPr>
                <a:t>复制到下一代</a:t>
              </a:r>
              <a:r>
                <a:rPr lang="zh-CN" altLang="zh-CN" sz="2000" dirty="0" smtClean="0">
                  <a:latin typeface="+mn-ea"/>
                  <a:ea typeface="+mn-ea"/>
                </a:rPr>
                <a:t>。</a:t>
              </a:r>
              <a:r>
                <a:rPr lang="zh-CN" altLang="en-US" dirty="0" smtClean="0">
                  <a:latin typeface="+mn-ea"/>
                  <a:ea typeface="+mn-ea"/>
                </a:rPr>
                <a:t>（适应度值高</a:t>
              </a:r>
              <a:r>
                <a:rPr lang="zh-CN" altLang="en-US" dirty="0" smtClean="0">
                  <a:latin typeface="宋体" panose="02010600030101010101" pitchFamily="2" charset="-122"/>
                </a:rPr>
                <a:t>→选中概率大</a:t>
              </a:r>
              <a:r>
                <a:rPr lang="zh-CN" altLang="en-US" dirty="0" smtClean="0">
                  <a:latin typeface="+mn-ea"/>
                  <a:ea typeface="+mn-ea"/>
                </a:rPr>
                <a:t>）</a:t>
              </a:r>
              <a:endParaRPr lang="en-US" altLang="zh-CN" dirty="0" smtClean="0">
                <a:latin typeface="+mn-ea"/>
                <a:ea typeface="+mn-ea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6600" y="3457756"/>
              <a:ext cx="2103302" cy="19874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3502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65984" y="1108427"/>
            <a:ext cx="15297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②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排序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6702" y="1844824"/>
            <a:ext cx="8064896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思想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u="wavyHeavy" dirty="0">
                <a:latin typeface="+mn-ea"/>
                <a:ea typeface="+mn-ea"/>
                <a:cs typeface="Times New Roman" panose="02020603050405020304" pitchFamily="18" charset="0"/>
              </a:rPr>
              <a:t>计算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每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个个体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适应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度值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，根据适应度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大小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群体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zh-CN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u="wavyHeavy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排序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然后</a:t>
            </a:r>
            <a:r>
              <a:rPr lang="zh-CN" altLang="zh-CN" sz="2000" u="wavyHeavy" dirty="0">
                <a:latin typeface="+mn-ea"/>
                <a:ea typeface="+mn-ea"/>
                <a:cs typeface="Times New Roman" panose="02020603050405020304" pitchFamily="18" charset="0"/>
              </a:rPr>
              <a:t>按照事先设计好的</a:t>
            </a:r>
            <a:r>
              <a:rPr lang="zh-CN" altLang="zh-CN" sz="2000" u="wavyHeavy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概率表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序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号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分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配给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个体，作为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各自的选择概率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适应度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无直接关系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，仅与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设计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概率表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序号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有关。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23625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5984" y="1108427"/>
            <a:ext cx="203380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en-US" sz="2000" kern="1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最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优保存策略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8560" y="1728856"/>
            <a:ext cx="8293920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思想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适应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度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大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尽可能保留到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下一代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群体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en-US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①选出</a:t>
            </a:r>
            <a:r>
              <a:rPr lang="zh-CN" altLang="zh-CN" sz="2000" u="wavyHeavy" kern="100" dirty="0">
                <a:latin typeface="+mn-ea"/>
                <a:ea typeface="+mn-ea"/>
                <a:cs typeface="Times New Roman" panose="02020603050405020304" pitchFamily="18" charset="0"/>
              </a:rPr>
              <a:t>当前</a:t>
            </a:r>
            <a:r>
              <a:rPr lang="zh-CN" altLang="zh-CN" sz="2000" u="wavyHeavy" kern="100" dirty="0" smtClean="0">
                <a:latin typeface="+mn-ea"/>
                <a:ea typeface="+mn-ea"/>
                <a:cs typeface="Times New Roman" panose="02020603050405020304" pitchFamily="18" charset="0"/>
              </a:rPr>
              <a:t>群体</a:t>
            </a:r>
            <a:r>
              <a:rPr lang="zh-CN" altLang="en-US" sz="2000" u="wavyHeavy" kern="100" dirty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适应度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最高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最低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②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当前群体中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适应度最高的个体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迄今为止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适应度最好的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endParaRPr lang="en-US" altLang="zh-CN" sz="2000" kern="1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体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比较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u="wavyHeavy" kern="100" dirty="0" smtClean="0">
                <a:latin typeface="+mn-ea"/>
                <a:ea typeface="+mn-ea"/>
                <a:cs typeface="Times New Roman" panose="02020603050405020304" pitchFamily="18" charset="0"/>
              </a:rPr>
              <a:t>选出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新的迄今为止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适应度最好的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③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选出的</a:t>
            </a:r>
            <a:r>
              <a:rPr lang="zh-CN" altLang="zh-CN" sz="2000" u="wavyHeavy" kern="100" dirty="0" smtClean="0">
                <a:latin typeface="+mn-ea"/>
                <a:ea typeface="+mn-ea"/>
                <a:cs typeface="Times New Roman" panose="02020603050405020304" pitchFamily="18" charset="0"/>
              </a:rPr>
              <a:t>迄今为止</a:t>
            </a:r>
            <a:r>
              <a:rPr lang="zh-CN" altLang="en-US" sz="2000" u="wavyHeavy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u="wavyHeavy" kern="100" dirty="0" smtClean="0">
                <a:latin typeface="+mn-ea"/>
                <a:ea typeface="+mn-ea"/>
                <a:cs typeface="Times New Roman" panose="02020603050405020304" pitchFamily="18" charset="0"/>
              </a:rPr>
              <a:t>最好个体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替代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当前群体中的最差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特点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：将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适应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度最高的个体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不进行</a:t>
            </a:r>
            <a:r>
              <a:rPr lang="zh-CN" altLang="zh-CN" sz="20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交叉操作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，而</a:t>
            </a:r>
            <a:r>
              <a:rPr lang="zh-CN" altLang="zh-CN" sz="20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直接复制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下一代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20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可保证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迄今为止的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最优个体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避免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交叉、变异操作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破坏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        (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父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代基因直接遗传给子代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08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192" y="1150328"/>
            <a:ext cx="160176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交叉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0130" y="1862596"/>
            <a:ext cx="7992888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思想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cs typeface="Times New Roman" panose="02020603050405020304" pitchFamily="18" charset="0"/>
              </a:rPr>
              <a:t>模仿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自然繁殖</a:t>
            </a:r>
            <a:r>
              <a:rPr lang="zh-CN" altLang="zh-CN" sz="2000" dirty="0"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基因重组过程</a:t>
            </a:r>
            <a:r>
              <a:rPr lang="zh-CN" altLang="zh-CN" sz="2000" dirty="0"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将</a:t>
            </a: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优良</a:t>
            </a:r>
            <a:r>
              <a:rPr lang="zh-CN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基因</a:t>
            </a:r>
            <a:r>
              <a:rPr lang="zh-CN" altLang="zh-CN" sz="2000" dirty="0">
                <a:cs typeface="Times New Roman" panose="02020603050405020304" pitchFamily="18" charset="0"/>
              </a:rPr>
              <a:t>遗传给下一代</a:t>
            </a: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个体</a:t>
            </a:r>
            <a:r>
              <a:rPr lang="en-US" altLang="zh-CN" sz="2000" u="wavyDbl" dirty="0">
                <a:cs typeface="Times New Roman" panose="02020603050405020304" pitchFamily="18" charset="0"/>
              </a:rPr>
              <a:t> </a:t>
            </a:r>
            <a:endParaRPr lang="en-US" altLang="zh-CN" sz="2000" u="wavyDbl" dirty="0" smtClean="0"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  <a:buClr>
                <a:srgbClr val="FF0000"/>
              </a:buClr>
            </a:pPr>
            <a:r>
              <a:rPr lang="en-US" altLang="zh-CN" sz="2000" dirty="0"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并</a:t>
            </a:r>
            <a:r>
              <a:rPr lang="zh-CN" altLang="zh-CN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生成</a:t>
            </a: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更</a:t>
            </a:r>
            <a:r>
              <a:rPr lang="zh-CN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复杂基因</a:t>
            </a: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结构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位串结构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新</a:t>
            </a: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个体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解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600130" y="3212976"/>
            <a:ext cx="7140222" cy="328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1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常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交叉算子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一点交叉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交叉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多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交叉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一致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交叉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189" y="722384"/>
            <a:ext cx="1291998" cy="7357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0130" y="2708920"/>
            <a:ext cx="6708174" cy="371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cs typeface="Times New Roman" panose="02020603050405020304" pitchFamily="18" charset="0"/>
              </a:rPr>
              <a:t>交叉产生的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新个体解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仍有可能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在后续遗传过程中淘汰。</a:t>
            </a:r>
            <a:endParaRPr lang="zh-CN" altLang="en-US" sz="20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600130" y="404451"/>
            <a:ext cx="7932310" cy="4824749"/>
            <a:chOff x="600130" y="404451"/>
            <a:chExt cx="7932310" cy="4824749"/>
          </a:xfrm>
        </p:grpSpPr>
        <p:sp>
          <p:nvSpPr>
            <p:cNvPr id="9" name="矩形 8"/>
            <p:cNvSpPr/>
            <p:nvPr/>
          </p:nvSpPr>
          <p:spPr>
            <a:xfrm>
              <a:off x="600130" y="3690317"/>
              <a:ext cx="7500262" cy="153888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algn="just">
                <a:lnSpc>
                  <a:spcPts val="3000"/>
                </a:lnSpc>
                <a:spcAft>
                  <a:spcPts val="0"/>
                </a:spcAft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步骤</a:t>
              </a:r>
              <a:endParaRPr lang="en-US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Aft>
                  <a:spcPts val="0"/>
                </a:spcAft>
                <a:buClr>
                  <a:srgbClr val="FF0000"/>
                </a:buClr>
              </a:pPr>
              <a:r>
                <a:rPr lang="en-US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   </a:t>
              </a:r>
              <a:r>
                <a:rPr lang="zh-CN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①</a:t>
              </a:r>
              <a:r>
                <a:rPr lang="en-US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从群体解中</a:t>
              </a:r>
              <a:r>
                <a:rPr lang="zh-CN" altLang="en-US" sz="2000" kern="1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随机选择</a:t>
              </a:r>
              <a:r>
                <a:rPr lang="zh-CN" altLang="en-US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一对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个体解</a:t>
              </a:r>
              <a:endPara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Aft>
                  <a:spcPts val="0"/>
                </a:spcAft>
                <a:buClr>
                  <a:srgbClr val="FF0000"/>
                </a:buClr>
              </a:pPr>
              <a:r>
                <a:rPr lang="en-US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   </a:t>
              </a:r>
              <a:r>
                <a:rPr lang="zh-CN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②</a:t>
              </a:r>
              <a:r>
                <a:rPr lang="en-US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根据</a:t>
              </a:r>
              <a:r>
                <a:rPr lang="zh-CN" altLang="en-US" kern="1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位串长度</a:t>
              </a:r>
              <a:r>
                <a:rPr lang="en-US" altLang="zh-CN" kern="1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L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，随机选取</a:t>
              </a:r>
              <a:r>
                <a:rPr lang="en-US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[1,L-1]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中</a:t>
              </a:r>
              <a:r>
                <a:rPr lang="zh-CN" altLang="en-US" u="wavyDbl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某一位</a:t>
              </a:r>
              <a:r>
                <a:rPr lang="en-US" altLang="zh-CN" u="wavyDbl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u="wavyDbl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若干位</a:t>
              </a:r>
              <a:r>
                <a:rPr lang="en-US" altLang="zh-CN" u="wavyDbl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作为</a:t>
              </a:r>
              <a:r>
                <a:rPr lang="zh-CN" altLang="en-US" sz="20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交叉点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Aft>
                  <a:spcPts val="0"/>
                </a:spcAft>
                <a:buClr>
                  <a:srgbClr val="FF0000"/>
                </a:buClr>
              </a:pPr>
              <a:r>
                <a:rPr lang="en-US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   </a:t>
              </a:r>
              <a:r>
                <a:rPr lang="zh-CN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③</a:t>
              </a:r>
              <a:r>
                <a:rPr lang="en-US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在交叉点处，</a:t>
              </a:r>
              <a:r>
                <a:rPr lang="zh-CN" altLang="en-US" sz="20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交换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基因座</a:t>
              </a:r>
              <a:r>
                <a:rPr lang="en-US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若干编码</a:t>
              </a:r>
              <a:r>
                <a:rPr lang="en-US" altLang="zh-CN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，形成</a:t>
              </a:r>
              <a:r>
                <a:rPr lang="zh-CN" altLang="en-US" kern="1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一对</a:t>
              </a:r>
              <a:r>
                <a:rPr lang="zh-CN" altLang="en-US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新个体解</a:t>
              </a:r>
              <a:r>
                <a:rPr lang="zh-CN" altLang="en-US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endParaRPr lang="zh-CN" altLang="zh-CN" kern="1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0192" y="404451"/>
              <a:ext cx="2232248" cy="11225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224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30" y="4077965"/>
            <a:ext cx="6181832" cy="164139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65984" y="1108427"/>
            <a:ext cx="14577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en-US" sz="2000" kern="100" dirty="0">
                <a:latin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一点交叉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8132" y="1771670"/>
            <a:ext cx="8064896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两个父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代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编码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串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中，随机选择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一个点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作为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交叉点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，将交叉点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前后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串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交叉换位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组合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成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两个新的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染色体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编码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串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711" y="2602622"/>
            <a:ext cx="4533738" cy="9430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2"/>
              <p:cNvSpPr txBox="1">
                <a:spLocks noChangeArrowheads="1"/>
              </p:cNvSpPr>
              <p:nvPr/>
            </p:nvSpPr>
            <p:spPr bwMode="auto">
              <a:xfrm>
                <a:off x="576392" y="3645024"/>
                <a:ext cx="5720224" cy="360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zh-CN" altLang="en-US" sz="2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染色体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𝒔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𝟎𝟏𝟎𝟎𝟏𝟎𝟏𝟏</m:t>
                    </m:r>
                  </m:oMath>
                </a14:m>
                <a:r>
                  <a:rPr lang="zh-CN" altLang="en-US" sz="200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𝒔</m:t>
                        </m:r>
                      </m:e>
                      <m:sub>
                        <m:r>
                          <a:rPr lang="en-US" altLang="zh-CN" sz="2000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" panose="02010609060101010101" pitchFamily="49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𝟏𝟎𝟎𝟏𝟎𝟏𝟎𝟏</m:t>
                    </m:r>
                  </m:oMath>
                </a14:m>
                <a:endParaRPr lang="en-US" altLang="zh-CN" sz="200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392" y="3645024"/>
                <a:ext cx="5720224" cy="360040"/>
              </a:xfrm>
              <a:prstGeom prst="rect">
                <a:avLst/>
              </a:prstGeom>
              <a:blipFill rotWithShape="0">
                <a:blip r:embed="rId4"/>
                <a:stretch>
                  <a:fillRect l="-3305" t="-40678" b="-3898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5234967" y="4547320"/>
            <a:ext cx="3321759" cy="1020991"/>
            <a:chOff x="5063178" y="4568248"/>
            <a:chExt cx="3321759" cy="1020991"/>
          </a:xfrm>
        </p:grpSpPr>
        <p:sp>
          <p:nvSpPr>
            <p:cNvPr id="19" name="矩形 18"/>
            <p:cNvSpPr/>
            <p:nvPr/>
          </p:nvSpPr>
          <p:spPr bwMode="auto">
            <a:xfrm>
              <a:off x="5063178" y="4568248"/>
              <a:ext cx="1872208" cy="102099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 bwMode="auto">
                <a:xfrm>
                  <a:off x="7088793" y="4705825"/>
                  <a:ext cx="1296144" cy="726520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ts val="27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</m:e>
                        <m:sub>
                          <m:r>
                            <a:rPr kumimoji="0" lang="en-US" altLang="zh-CN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0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20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𝒔</m:t>
                          </m:r>
                        </m:e>
                        <m:sub>
                          <m:r>
                            <a:rPr kumimoji="0" lang="en-US" altLang="zh-CN" sz="2000" b="1" i="1" u="none" strike="noStrike" cap="none" normalizeH="0" baseline="0" dirty="0" smtClean="0">
                              <a:ln>
                                <a:noFill/>
                              </a:ln>
                              <a:solidFill>
                                <a:srgbClr val="0000FF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的</a:t>
                  </a:r>
                  <a:endPara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endParaRPr>
                </a:p>
                <a:p>
                  <a:pPr marL="0" marR="0" indent="0" algn="ctr" defTabSz="914400" rtl="0" eaLnBrk="1" fontAlgn="base" latinLnBrk="0" hangingPunct="1">
                    <a:lnSpc>
                      <a:spcPts val="27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20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子代染色体</a:t>
                  </a:r>
                  <a:endPara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88793" y="4705825"/>
                  <a:ext cx="1296144" cy="72652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2264" t="-11765" r="-12264" b="-9244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448821" y="623338"/>
                <a:ext cx="4126193" cy="6924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ts val="27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𝟎𝟏𝟎𝟎𝟏𝟎𝟏𝟏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𝟎𝟏𝟎𝟎𝟎𝟏𝟎𝟏</m:t>
                      </m:r>
                    </m:oMath>
                  </m:oMathPara>
                </a14:m>
                <a:endParaRPr lang="en-US" altLang="zh-CN" sz="2000" b="1" dirty="0" smtClean="0"/>
              </a:p>
              <a:p>
                <a:pPr>
                  <a:lnSpc>
                    <a:spcPts val="27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𝟏𝟎𝟎𝟏𝟎𝟏𝟎𝟏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𝟏𝟎𝟎𝟏𝟏𝟎𝟏𝟏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8821" y="623338"/>
                <a:ext cx="4126193" cy="692497"/>
              </a:xfrm>
              <a:prstGeom prst="rect">
                <a:avLst/>
              </a:prstGeom>
              <a:blipFill rotWithShape="0">
                <a:blip r:embed="rId7"/>
                <a:stretch>
                  <a:fillRect l="-739" r="-443" b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96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3518" y="1844824"/>
            <a:ext cx="8045709" cy="851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两个父代染色体编码串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中，随机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作为交叉点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交叉点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前后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的串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互换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组合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成两个新的染色体编码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串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81" y="3143052"/>
            <a:ext cx="4702667" cy="93402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95736" y="1123071"/>
            <a:ext cx="1905569" cy="307777"/>
            <a:chOff x="2306391" y="3646123"/>
            <a:chExt cx="1905569" cy="307777"/>
          </a:xfrm>
        </p:grpSpPr>
        <p:sp>
          <p:nvSpPr>
            <p:cNvPr id="9" name="矩形 8"/>
            <p:cNvSpPr/>
            <p:nvPr/>
          </p:nvSpPr>
          <p:spPr>
            <a:xfrm>
              <a:off x="2754216" y="3646123"/>
              <a:ext cx="1457744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just">
                <a:spcAft>
                  <a:spcPts val="600"/>
                </a:spcAft>
              </a:pPr>
              <a:r>
                <a:rPr lang="zh-CN" altLang="en-US" sz="2000" kern="100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③</a:t>
              </a:r>
              <a:r>
                <a:rPr lang="en-US" altLang="zh-CN" sz="2000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en-US" sz="2000" kern="100" dirty="0" smtClean="0">
                  <a:latin typeface="+mn-ea"/>
                  <a:ea typeface="+mn-ea"/>
                  <a:cs typeface="Times New Roman" panose="02020603050405020304" pitchFamily="18" charset="0"/>
                </a:rPr>
                <a:t>多点交叉</a:t>
              </a:r>
              <a:endPara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 flipH="1">
              <a:off x="2306391" y="3798912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" name="矩形 10"/>
          <p:cNvSpPr/>
          <p:nvPr/>
        </p:nvSpPr>
        <p:spPr>
          <a:xfrm>
            <a:off x="648302" y="1123072"/>
            <a:ext cx="14542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en-US" sz="2000" kern="1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两点交叉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543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>
          <a:xfrm>
            <a:off x="648401" y="1140656"/>
            <a:ext cx="1872207" cy="327669"/>
          </a:xfrm>
        </p:spPr>
        <p:txBody>
          <a:bodyPr lIns="0" tIns="0" rIns="0" bIns="0"/>
          <a:lstStyle/>
          <a:p>
            <a:pPr marL="0" indent="0" eaLnBrk="1" hangingPunct="1">
              <a:spcBef>
                <a:spcPts val="0"/>
              </a:spcBef>
              <a:buClr>
                <a:schemeClr val="tx1"/>
              </a:buClr>
              <a:buFontTx/>
              <a:buNone/>
            </a:pPr>
            <a:r>
              <a:rPr lang="zh-CN" altLang="en-US" sz="2000" b="1" dirty="0" smtClean="0">
                <a:latin typeface="+mn-ea"/>
              </a:rPr>
              <a:t>交叉存在的问题</a:t>
            </a:r>
          </a:p>
        </p:txBody>
      </p:sp>
      <p:sp>
        <p:nvSpPr>
          <p:cNvPr id="5" name="矩形 4"/>
          <p:cNvSpPr/>
          <p:nvPr/>
        </p:nvSpPr>
        <p:spPr>
          <a:xfrm>
            <a:off x="611561" y="1844824"/>
            <a:ext cx="22322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>
                <a:cs typeface="Times New Roman" panose="02020603050405020304" pitchFamily="18" charset="0"/>
              </a:rPr>
              <a:t>可能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出现</a:t>
            </a: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非法解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954016" y="2357844"/>
            <a:ext cx="7002360" cy="2708623"/>
            <a:chOff x="954016" y="2357844"/>
            <a:chExt cx="7002360" cy="2708623"/>
          </a:xfrm>
        </p:grpSpPr>
        <p:sp>
          <p:nvSpPr>
            <p:cNvPr id="7" name="矩形 6"/>
            <p:cNvSpPr/>
            <p:nvPr/>
          </p:nvSpPr>
          <p:spPr>
            <a:xfrm>
              <a:off x="954016" y="2357844"/>
              <a:ext cx="7002360" cy="134652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如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旅行商问题</a:t>
              </a:r>
              <a:endPara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>
                <a:lnSpc>
                  <a:spcPts val="3500"/>
                </a:lnSpc>
              </a:pPr>
              <a:r>
                <a:rPr lang="en-US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   5</a:t>
              </a:r>
              <a:r>
                <a:rPr lang="zh-CN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个城市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其中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两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个</a:t>
              </a:r>
              <a:r>
                <a:rPr lang="zh-CN" altLang="en-US" sz="2000" dirty="0">
                  <a:latin typeface="+mn-ea"/>
                  <a:ea typeface="+mn-ea"/>
                  <a:cs typeface="Times New Roman" panose="02020603050405020304" pitchFamily="18" charset="0"/>
                </a:rPr>
                <a:t>位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串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可能的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个体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解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表示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1,4,5,3,2</a:t>
              </a:r>
            </a:p>
            <a:p>
              <a:pPr>
                <a:lnSpc>
                  <a:spcPts val="3500"/>
                </a:lnSpc>
              </a:pP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                                            </a:t>
              </a:r>
              <a:r>
                <a: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1,2,3,4,5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1501415" y="3717032"/>
              <a:ext cx="3934681" cy="1349435"/>
              <a:chOff x="1501415" y="3717032"/>
              <a:chExt cx="3934681" cy="1349435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1501415" y="3717032"/>
                <a:ext cx="2854561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一点交叉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后三位互换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：</a:t>
                </a:r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4139952" y="4168785"/>
                <a:ext cx="1296144" cy="89768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1,4,3,4,5</a:t>
                </a:r>
              </a:p>
              <a:p>
                <a:pPr>
                  <a:lnSpc>
                    <a:spcPts val="3500"/>
                  </a:lnSpc>
                </a:pP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1,2,5,3,2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4211960" y="4509120"/>
            <a:ext cx="216024" cy="216024"/>
            <a:chOff x="4211960" y="4509120"/>
            <a:chExt cx="216024" cy="216024"/>
          </a:xfrm>
        </p:grpSpPr>
        <p:cxnSp>
          <p:nvCxnSpPr>
            <p:cNvPr id="17" name="直接箭头连接符 16"/>
            <p:cNvCxnSpPr/>
            <p:nvPr/>
          </p:nvCxnSpPr>
          <p:spPr bwMode="auto">
            <a:xfrm flipH="1">
              <a:off x="4211960" y="4509120"/>
              <a:ext cx="216024" cy="2160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接箭头连接符 18"/>
            <p:cNvCxnSpPr/>
            <p:nvPr/>
          </p:nvCxnSpPr>
          <p:spPr bwMode="auto">
            <a:xfrm>
              <a:off x="4211960" y="4509120"/>
              <a:ext cx="216024" cy="2160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4" name="组合 23"/>
          <p:cNvGrpSpPr/>
          <p:nvPr/>
        </p:nvGrpSpPr>
        <p:grpSpPr>
          <a:xfrm>
            <a:off x="5508104" y="4204295"/>
            <a:ext cx="1872208" cy="897682"/>
            <a:chOff x="5508104" y="4204295"/>
            <a:chExt cx="1872208" cy="897682"/>
          </a:xfrm>
        </p:grpSpPr>
        <p:cxnSp>
          <p:nvCxnSpPr>
            <p:cNvPr id="21" name="直接箭头连接符 20"/>
            <p:cNvCxnSpPr/>
            <p:nvPr/>
          </p:nvCxnSpPr>
          <p:spPr bwMode="auto">
            <a:xfrm>
              <a:off x="5508104" y="4653136"/>
              <a:ext cx="36004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2" name="矩形 21"/>
            <p:cNvSpPr/>
            <p:nvPr/>
          </p:nvSpPr>
          <p:spPr>
            <a:xfrm>
              <a:off x="6084168" y="4204295"/>
              <a:ext cx="1296144" cy="89768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2,1,3,4,5</a:t>
              </a:r>
            </a:p>
            <a:p>
              <a:pPr>
                <a:lnSpc>
                  <a:spcPts val="3500"/>
                </a:lnSpc>
              </a:pP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4,1,5,3,2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</p:grpSp>
      <p:cxnSp>
        <p:nvCxnSpPr>
          <p:cNvPr id="3" name="直接连接符 2"/>
          <p:cNvCxnSpPr>
            <a:endCxn id="10" idx="0"/>
          </p:cNvCxnSpPr>
          <p:nvPr/>
        </p:nvCxnSpPr>
        <p:spPr bwMode="auto">
          <a:xfrm flipH="1">
            <a:off x="4788024" y="3284984"/>
            <a:ext cx="1872208" cy="8838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6731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34179"/>
            <a:ext cx="6408712" cy="438427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1560" y="980728"/>
            <a:ext cx="3672408" cy="4103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包括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进化计算、群体智能</a:t>
            </a:r>
            <a:endParaRPr lang="en-US" altLang="zh-CN" sz="2400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04248" y="1747871"/>
            <a:ext cx="1766829" cy="32829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广泛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应用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于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·</a:t>
            </a:r>
            <a:r>
              <a:rPr lang="zh-CN" altLang="en-US" sz="2000" dirty="0" smtClean="0">
                <a:latin typeface="+mn-ea"/>
                <a:ea typeface="+mn-ea"/>
              </a:rPr>
              <a:t>组合优化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·</a:t>
            </a:r>
            <a:r>
              <a:rPr lang="zh-CN" altLang="en-US" sz="2000" dirty="0" smtClean="0">
                <a:latin typeface="+mn-ea"/>
                <a:ea typeface="+mn-ea"/>
              </a:rPr>
              <a:t>机器学习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·</a:t>
            </a:r>
            <a:r>
              <a:rPr lang="zh-CN" altLang="en-US" sz="2000" dirty="0" smtClean="0">
                <a:latin typeface="+mn-ea"/>
                <a:ea typeface="+mn-ea"/>
              </a:rPr>
              <a:t>智能控制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·</a:t>
            </a:r>
            <a:r>
              <a:rPr lang="zh-CN" altLang="en-US" sz="2000" dirty="0" smtClean="0">
                <a:latin typeface="+mn-ea"/>
                <a:ea typeface="+mn-ea"/>
              </a:rPr>
              <a:t>模式识别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·</a:t>
            </a:r>
            <a:r>
              <a:rPr lang="zh-CN" altLang="en-US" sz="2000" dirty="0" smtClean="0">
                <a:latin typeface="+mn-ea"/>
                <a:ea typeface="+mn-ea"/>
              </a:rPr>
              <a:t>规划设计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</a:pPr>
            <a:r>
              <a:rPr lang="zh-CN" altLang="en-US" sz="20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·</a:t>
            </a:r>
            <a:r>
              <a:rPr lang="zh-CN" altLang="en-US" sz="2000" dirty="0" smtClean="0">
                <a:latin typeface="+mn-ea"/>
                <a:ea typeface="+mn-ea"/>
              </a:rPr>
              <a:t>网络安全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</a:pPr>
            <a:r>
              <a:rPr lang="en-US" altLang="zh-CN" sz="2000" dirty="0" smtClean="0">
                <a:latin typeface="+mn-ea"/>
                <a:ea typeface="+mn-ea"/>
              </a:rPr>
              <a:t>     ……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9724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37936" y="1132742"/>
            <a:ext cx="160176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600"/>
              </a:spcAft>
            </a:pP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、变异算子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60" y="1776244"/>
            <a:ext cx="453650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保持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物种多样性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的重要途径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模拟生物进化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过程中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基因突变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现象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05830" y="3861048"/>
            <a:ext cx="58326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常见变异</a:t>
            </a:r>
            <a:r>
              <a:rPr lang="zh-CN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算子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位点变异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逆转变异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插入</a:t>
            </a:r>
            <a:r>
              <a:rPr lang="zh-CN" altLang="zh-CN" sz="2000" dirty="0">
                <a:cs typeface="Times New Roman" panose="02020603050405020304" pitchFamily="18" charset="0"/>
              </a:rPr>
              <a:t>变异</a:t>
            </a:r>
            <a:endParaRPr lang="zh-CN" altLang="en-US" sz="20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11560" y="350240"/>
            <a:ext cx="7992888" cy="3297785"/>
            <a:chOff x="611560" y="350240"/>
            <a:chExt cx="7992888" cy="3297785"/>
          </a:xfrm>
        </p:grpSpPr>
        <p:sp>
          <p:nvSpPr>
            <p:cNvPr id="3" name="矩形 2"/>
            <p:cNvSpPr/>
            <p:nvPr/>
          </p:nvSpPr>
          <p:spPr>
            <a:xfrm>
              <a:off x="611560" y="2852936"/>
              <a:ext cx="7992888" cy="79508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ts val="3100"/>
                </a:lnSpc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方法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以</a:t>
              </a:r>
              <a:r>
                <a:rPr lang="zh-CN" altLang="zh-CN" sz="20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一定概率</a:t>
              </a:r>
              <a:r>
                <a:rPr lang="zh-CN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从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群体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解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中</a:t>
              </a:r>
              <a:r>
                <a:rPr lang="zh-CN" altLang="zh-CN" sz="20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随机选择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若干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个体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解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对</a:t>
              </a:r>
              <a:r>
                <a:rPr lang="zh-CN" altLang="zh-CN" sz="2000" u="wavyDbl" dirty="0">
                  <a:latin typeface="+mn-ea"/>
                  <a:ea typeface="+mn-ea"/>
                  <a:cs typeface="Times New Roman" panose="02020603050405020304" pitchFamily="18" charset="0"/>
                </a:rPr>
                <a:t>选中的</a:t>
              </a:r>
              <a:r>
                <a:rPr lang="zh-CN" altLang="zh-CN" sz="2000" u="wavyDbl" dirty="0" smtClean="0">
                  <a:latin typeface="+mn-ea"/>
                  <a:ea typeface="+mn-ea"/>
                  <a:cs typeface="Times New Roman" panose="02020603050405020304" pitchFamily="18" charset="0"/>
                </a:rPr>
                <a:t>个体</a:t>
              </a:r>
              <a:r>
                <a:rPr lang="zh-CN" altLang="en-US" sz="2000" u="wavyDbl" dirty="0" smtClean="0">
                  <a:latin typeface="+mn-ea"/>
                  <a:ea typeface="+mn-ea"/>
                  <a:cs typeface="Times New Roman" panose="02020603050405020304" pitchFamily="18" charset="0"/>
                </a:rPr>
                <a:t>解 </a:t>
              </a:r>
              <a:endParaRPr lang="en-US" altLang="zh-CN" sz="2000" u="wavyDbl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>
                <a:lnSpc>
                  <a:spcPts val="3100"/>
                </a:lnSpc>
                <a:buClr>
                  <a:srgbClr val="FF0000"/>
                </a:buClr>
              </a:pPr>
              <a:r>
                <a:rPr lang="en-US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        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，随机选取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其中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某</a:t>
              </a:r>
              <a:r>
                <a:rPr lang="zh-CN" altLang="zh-CN" sz="20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一位</a:t>
              </a:r>
              <a:r>
                <a:rPr lang="zh-CN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进行</a:t>
              </a:r>
              <a:r>
                <a:rPr lang="en-US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取反运算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(1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变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0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、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0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变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1)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4504" y="350240"/>
              <a:ext cx="2386560" cy="12024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772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7192" y="1114280"/>
            <a:ext cx="1584176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Clr>
                <a:schemeClr val="tx1"/>
              </a:buClr>
              <a:buFontTx/>
              <a:buNone/>
            </a:pPr>
            <a:r>
              <a:rPr lang="zh-CN" altLang="en-US" sz="2000" b="1" dirty="0" smtClean="0">
                <a:latin typeface="+mn-ea"/>
              </a:rPr>
              <a:t>基本</a:t>
            </a:r>
            <a:r>
              <a:rPr lang="zh-CN" altLang="en-US" sz="2000" dirty="0">
                <a:latin typeface="+mn-ea"/>
              </a:rPr>
              <a:t>变异</a:t>
            </a:r>
            <a:r>
              <a:rPr lang="zh-CN" altLang="en-US" sz="2000" b="1" dirty="0" smtClean="0">
                <a:latin typeface="+mn-ea"/>
              </a:rPr>
              <a:t>算子</a:t>
            </a:r>
            <a:endParaRPr lang="en-US" altLang="zh-CN" sz="2000" b="0" dirty="0" smtClean="0">
              <a:latin typeface="+mn-ea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632052" y="1772816"/>
            <a:ext cx="7900388" cy="720080"/>
          </a:xfrm>
        </p:spPr>
        <p:txBody>
          <a:bodyPr lIns="0" tIns="0" rIns="0" bIns="0"/>
          <a:lstStyle/>
          <a:p>
            <a:pPr marL="0" indent="0" eaLnBrk="1" hangingPunct="1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None/>
              <a:tabLst>
                <a:tab pos="374650" algn="l"/>
              </a:tabLst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宋体" panose="02010600030101010101" pitchFamily="2" charset="-122"/>
              </a:rPr>
              <a:t>①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位点变异：</a:t>
            </a:r>
            <a:r>
              <a:rPr lang="zh-CN" altLang="en-US" sz="2000" b="1" dirty="0" smtClean="0">
                <a:latin typeface="+mn-ea"/>
              </a:rPr>
              <a:t>在种群的</a:t>
            </a:r>
            <a:r>
              <a:rPr lang="zh-CN" altLang="en-US" sz="2000" b="1" u="sng" dirty="0" smtClean="0">
                <a:latin typeface="+mn-ea"/>
              </a:rPr>
              <a:t>个体码串中</a:t>
            </a:r>
            <a:r>
              <a:rPr lang="en-US" altLang="zh-CN" sz="2000" b="1" u="sng" dirty="0" smtClean="0">
                <a:latin typeface="+mn-ea"/>
              </a:rPr>
              <a:t>(</a:t>
            </a:r>
            <a:r>
              <a:rPr lang="zh-CN" altLang="en-US" sz="2000" b="1" u="sng" dirty="0" smtClean="0">
                <a:latin typeface="+mn-ea"/>
              </a:rPr>
              <a:t>染色体</a:t>
            </a:r>
            <a:r>
              <a:rPr lang="en-US" altLang="zh-CN" sz="2000" b="1" u="sng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随机挑选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一个</a:t>
            </a:r>
            <a:r>
              <a:rPr lang="zh-CN" altLang="en-US" sz="2000" b="1" dirty="0" smtClean="0">
                <a:latin typeface="+mn-ea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多个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基</a:t>
            </a:r>
            <a:endParaRPr lang="en-US" altLang="zh-CN" sz="2000" b="1" dirty="0" smtClean="0">
              <a:solidFill>
                <a:srgbClr val="0000FF"/>
              </a:solidFill>
              <a:latin typeface="+mn-ea"/>
            </a:endParaRPr>
          </a:p>
          <a:p>
            <a:pPr marL="0" indent="0" eaLnBrk="1" hangingPunct="1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None/>
              <a:tabLst>
                <a:tab pos="374650" algn="l"/>
              </a:tabLst>
            </a:pPr>
            <a:r>
              <a:rPr lang="en-US" altLang="zh-CN" sz="20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</a:rPr>
              <a:t>  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因座</a:t>
            </a:r>
            <a:r>
              <a:rPr lang="zh-CN" altLang="en-US" sz="2000" b="1" dirty="0" smtClean="0">
                <a:latin typeface="+mn-ea"/>
              </a:rPr>
              <a:t>，对这些基因座的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基因值</a:t>
            </a:r>
            <a:r>
              <a:rPr lang="zh-CN" altLang="en-US" sz="2000" b="1" dirty="0" smtClean="0">
                <a:latin typeface="+mn-ea"/>
              </a:rPr>
              <a:t>以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变异概率</a:t>
            </a:r>
            <a:r>
              <a:rPr lang="zh-CN" altLang="en-US" sz="2000" b="1" dirty="0" smtClean="0">
                <a:latin typeface="+mn-ea"/>
              </a:rPr>
              <a:t>作变动。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32052" y="2714372"/>
            <a:ext cx="7900388" cy="673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None/>
              <a:tabLst>
                <a:tab pos="374650" algn="l"/>
              </a:tabLs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宋体" panose="02010600030101010101" pitchFamily="2" charset="-122"/>
              </a:rPr>
              <a:t>②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逆转变异：</a:t>
            </a:r>
            <a:r>
              <a:rPr lang="zh-CN" altLang="en-US" sz="2000" u="sng" dirty="0" smtClean="0">
                <a:latin typeface="+mn-ea"/>
              </a:rPr>
              <a:t>在</a:t>
            </a:r>
            <a:r>
              <a:rPr lang="zh-CN" altLang="en-US" sz="2000" u="sng" dirty="0">
                <a:latin typeface="+mn-ea"/>
              </a:rPr>
              <a:t>个体码串中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随机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选择两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逆转点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，将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两点之间的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基</a:t>
            </a:r>
            <a:endParaRPr lang="en-US" altLang="zh-CN" sz="2000" dirty="0" smtClean="0">
              <a:solidFill>
                <a:srgbClr val="0000FF"/>
              </a:solidFill>
              <a:latin typeface="+mn-ea"/>
            </a:endParaRPr>
          </a:p>
          <a:p>
            <a:pPr marL="0" indent="0" eaLnBrk="1" hangingPunct="1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None/>
              <a:tabLst>
                <a:tab pos="374650" algn="l"/>
              </a:tabLst>
            </a:pPr>
            <a:r>
              <a:rPr lang="en-US" altLang="zh-CN" sz="2000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因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值</a:t>
            </a:r>
            <a:r>
              <a:rPr lang="zh-CN" altLang="en-US" sz="2000" dirty="0">
                <a:latin typeface="+mn-ea"/>
              </a:rPr>
              <a:t>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逆向排序</a:t>
            </a:r>
            <a:r>
              <a:rPr lang="zh-CN" altLang="en-US" sz="2000" dirty="0">
                <a:latin typeface="+mn-ea"/>
              </a:rPr>
              <a:t>插入到原位置中</a:t>
            </a:r>
            <a:r>
              <a:rPr lang="zh-CN" altLang="en-US" sz="2000" dirty="0" smtClean="0">
                <a:latin typeface="+mn-ea"/>
              </a:rPr>
              <a:t>。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掉个头</a:t>
            </a:r>
            <a:r>
              <a:rPr lang="en-US" altLang="zh-CN" sz="2000" dirty="0" smtClean="0">
                <a:latin typeface="+mn-ea"/>
              </a:rPr>
              <a:t>)</a:t>
            </a:r>
            <a:endParaRPr lang="zh-CN" altLang="en-US" sz="2000" b="1" dirty="0" smtClean="0">
              <a:latin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32052" y="3650476"/>
            <a:ext cx="8116412" cy="648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None/>
              <a:tabLst>
                <a:tab pos="374650" algn="l"/>
              </a:tabLs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宋体" panose="02010600030101010101" pitchFamily="2" charset="-122"/>
              </a:rPr>
              <a:t>③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插入变异：</a:t>
            </a:r>
            <a:r>
              <a:rPr lang="zh-CN" altLang="en-US" sz="2000" u="sng" dirty="0" smtClean="0">
                <a:latin typeface="+mn-ea"/>
              </a:rPr>
              <a:t>在</a:t>
            </a:r>
            <a:r>
              <a:rPr lang="zh-CN" altLang="en-US" sz="2000" u="sng" dirty="0">
                <a:latin typeface="+mn-ea"/>
              </a:rPr>
              <a:t>个体码串中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随机选择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一个码</a:t>
            </a:r>
            <a:r>
              <a:rPr lang="zh-CN" altLang="en-US" sz="2000" dirty="0">
                <a:latin typeface="+mn-ea"/>
              </a:rPr>
              <a:t>，然后将此码插入</a:t>
            </a:r>
            <a:r>
              <a:rPr lang="zh-CN" altLang="en-US" sz="2000" dirty="0" smtClean="0">
                <a:latin typeface="+mn-ea"/>
              </a:rPr>
              <a:t>随机</a:t>
            </a:r>
            <a:r>
              <a:rPr lang="zh-CN" altLang="en-US" sz="2000" dirty="0">
                <a:latin typeface="+mn-ea"/>
              </a:rPr>
              <a:t>选择</a:t>
            </a:r>
            <a:endParaRPr lang="en-US" altLang="zh-CN" sz="2000" dirty="0" smtClean="0">
              <a:latin typeface="+mn-ea"/>
            </a:endParaRPr>
          </a:p>
          <a:p>
            <a:pPr marL="0" indent="0" eaLnBrk="1" hangingPunct="1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None/>
              <a:tabLst>
                <a:tab pos="374650" algn="l"/>
              </a:tabLst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        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>
                <a:latin typeface="+mn-ea"/>
              </a:rPr>
              <a:t>插入点中间</a:t>
            </a:r>
            <a:r>
              <a:rPr lang="zh-CN" altLang="en-US" sz="2000" dirty="0" smtClean="0">
                <a:latin typeface="+mn-ea"/>
              </a:rPr>
              <a:t>。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>
                <a:latin typeface="+mn-ea"/>
              </a:rPr>
              <a:t>插队</a:t>
            </a:r>
            <a:r>
              <a:rPr lang="en-US" altLang="zh-CN" sz="2000" dirty="0" smtClean="0">
                <a:latin typeface="+mn-ea"/>
              </a:rPr>
              <a:t>)</a:t>
            </a:r>
            <a:endParaRPr lang="zh-CN" altLang="en-US" sz="2000" b="1" dirty="0" smtClean="0">
              <a:latin typeface="+mn-ea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32052" y="4581128"/>
            <a:ext cx="8044404" cy="30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None/>
              <a:tabLst>
                <a:tab pos="374650" algn="l"/>
              </a:tabLs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宋体" panose="02010600030101010101" pitchFamily="2" charset="-122"/>
              </a:rPr>
              <a:t>④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互换变异：</a:t>
            </a:r>
            <a:r>
              <a:rPr lang="zh-CN" altLang="zh-CN" sz="2000" dirty="0" smtClean="0"/>
              <a:t>随机</a:t>
            </a:r>
            <a:r>
              <a:rPr lang="zh-CN" altLang="zh-CN" sz="2000" dirty="0"/>
              <a:t>选取染色体的</a:t>
            </a:r>
            <a:r>
              <a:rPr lang="zh-CN" altLang="zh-CN" sz="2000" dirty="0">
                <a:solidFill>
                  <a:srgbClr val="FF0000"/>
                </a:solidFill>
              </a:rPr>
              <a:t>两个基因</a:t>
            </a:r>
            <a:r>
              <a:rPr lang="zh-CN" altLang="zh-CN" sz="2000" dirty="0"/>
              <a:t>进行</a:t>
            </a:r>
            <a:r>
              <a:rPr lang="zh-CN" altLang="zh-CN" sz="2000" dirty="0">
                <a:solidFill>
                  <a:srgbClr val="0000FF"/>
                </a:solidFill>
              </a:rPr>
              <a:t>简单互换</a:t>
            </a:r>
            <a:r>
              <a:rPr lang="zh-CN" altLang="zh-CN" sz="2000" dirty="0" smtClean="0"/>
              <a:t>。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交换位置</a:t>
            </a:r>
            <a:r>
              <a:rPr lang="en-US" altLang="zh-CN" sz="2000" dirty="0" smtClean="0">
                <a:latin typeface="+mn-ea"/>
              </a:rPr>
              <a:t>)</a:t>
            </a:r>
            <a:endParaRPr lang="zh-CN" altLang="en-US" sz="2000" b="1" dirty="0" smtClean="0">
              <a:latin typeface="+mn-ea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32052" y="5209085"/>
            <a:ext cx="8044404" cy="30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None/>
              <a:tabLst>
                <a:tab pos="374650" algn="l"/>
              </a:tabLs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宋体" panose="02010600030101010101" pitchFamily="2" charset="-122"/>
              </a:rPr>
              <a:t>⑤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移动变异：</a:t>
            </a:r>
            <a:r>
              <a:rPr lang="zh-CN" altLang="zh-CN" sz="2000" dirty="0">
                <a:latin typeface="+mn-ea"/>
              </a:rPr>
              <a:t>随机选取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一个基因</a:t>
            </a:r>
            <a:r>
              <a:rPr lang="zh-CN" altLang="zh-CN" sz="2000" dirty="0">
                <a:latin typeface="+mn-ea"/>
              </a:rPr>
              <a:t>，向左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zh-CN" sz="2000" dirty="0" smtClean="0">
                <a:latin typeface="+mn-ea"/>
              </a:rPr>
              <a:t>向右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移动</a:t>
            </a:r>
            <a:r>
              <a:rPr lang="zh-CN" altLang="zh-CN" sz="2000" dirty="0">
                <a:latin typeface="+mn-ea"/>
              </a:rPr>
              <a:t>一个随机位数。</a:t>
            </a:r>
            <a:endParaRPr lang="zh-CN" altLang="en-US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1674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643124" y="1026360"/>
            <a:ext cx="26327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7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、算法流程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1691664"/>
            <a:ext cx="4752528" cy="4464496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 bwMode="auto">
          <a:xfrm>
            <a:off x="3841388" y="3918647"/>
            <a:ext cx="802620" cy="424433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 bwMode="auto">
          <a:xfrm>
            <a:off x="6128071" y="3918647"/>
            <a:ext cx="792088" cy="432048"/>
          </a:xfrm>
          <a:prstGeom prst="ellipse">
            <a:avLst/>
          </a:prstGeom>
          <a:noFill/>
          <a:ln w="222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168842" y="4621850"/>
            <a:ext cx="460153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4012621" y="5117932"/>
            <a:ext cx="460153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4012621" y="5625453"/>
            <a:ext cx="460153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88024" y="1691664"/>
            <a:ext cx="3771622" cy="288032"/>
            <a:chOff x="4788024" y="1691664"/>
            <a:chExt cx="3771622" cy="288032"/>
          </a:xfrm>
        </p:grpSpPr>
        <p:sp>
          <p:nvSpPr>
            <p:cNvPr id="2" name="矩形 1"/>
            <p:cNvSpPr/>
            <p:nvPr/>
          </p:nvSpPr>
          <p:spPr bwMode="auto">
            <a:xfrm>
              <a:off x="7092280" y="1691664"/>
              <a:ext cx="146736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根据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求解问题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4" name="直接箭头连接符 3"/>
            <p:cNvCxnSpPr>
              <a:stCxn id="2" idx="1"/>
            </p:cNvCxnSpPr>
            <p:nvPr/>
          </p:nvCxnSpPr>
          <p:spPr bwMode="auto">
            <a:xfrm flipH="1">
              <a:off x="4788024" y="1835680"/>
              <a:ext cx="230425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组合 22"/>
          <p:cNvGrpSpPr/>
          <p:nvPr/>
        </p:nvGrpSpPr>
        <p:grpSpPr>
          <a:xfrm>
            <a:off x="6363056" y="2232180"/>
            <a:ext cx="2205042" cy="288032"/>
            <a:chOff x="6363056" y="2232180"/>
            <a:chExt cx="2205042" cy="288032"/>
          </a:xfrm>
        </p:grpSpPr>
        <p:sp>
          <p:nvSpPr>
            <p:cNvPr id="20" name="矩形 19"/>
            <p:cNvSpPr/>
            <p:nvPr/>
          </p:nvSpPr>
          <p:spPr bwMode="auto">
            <a:xfrm>
              <a:off x="7587192" y="2232180"/>
              <a:ext cx="980906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解的</a:t>
              </a:r>
              <a:r>
                <a:rPr lang="zh-CN" altLang="en-US" dirty="0">
                  <a:solidFill>
                    <a:srgbClr val="FF0000"/>
                  </a:solidFill>
                </a:rPr>
                <a:t>编码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 flipH="1">
              <a:off x="6363056" y="2367168"/>
              <a:ext cx="115212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3" name="组合 32"/>
          <p:cNvGrpSpPr/>
          <p:nvPr/>
        </p:nvGrpSpPr>
        <p:grpSpPr>
          <a:xfrm>
            <a:off x="5436948" y="2765724"/>
            <a:ext cx="3158582" cy="288032"/>
            <a:chOff x="5436948" y="2765724"/>
            <a:chExt cx="3158582" cy="288032"/>
          </a:xfrm>
        </p:grpSpPr>
        <p:sp>
          <p:nvSpPr>
            <p:cNvPr id="25" name="矩形 24"/>
            <p:cNvSpPr/>
            <p:nvPr/>
          </p:nvSpPr>
          <p:spPr bwMode="auto">
            <a:xfrm>
              <a:off x="5751560" y="2765724"/>
              <a:ext cx="2843970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FF0000"/>
                  </a:solidFill>
                </a:rPr>
                <a:t>随机给出一组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若干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dirty="0" smtClean="0">
                  <a:solidFill>
                    <a:srgbClr val="FF0000"/>
                  </a:solidFill>
                </a:rPr>
                <a:t>可行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解</a:t>
              </a:r>
            </a:p>
          </p:txBody>
        </p:sp>
        <p:cxnSp>
          <p:nvCxnSpPr>
            <p:cNvPr id="29" name="直接箭头连接符 28"/>
            <p:cNvCxnSpPr/>
            <p:nvPr/>
          </p:nvCxnSpPr>
          <p:spPr bwMode="auto">
            <a:xfrm flipH="1">
              <a:off x="5436948" y="2906656"/>
              <a:ext cx="28803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组合 33"/>
          <p:cNvGrpSpPr/>
          <p:nvPr/>
        </p:nvGrpSpPr>
        <p:grpSpPr>
          <a:xfrm>
            <a:off x="5440981" y="3294128"/>
            <a:ext cx="3158582" cy="288032"/>
            <a:chOff x="5436948" y="2765724"/>
            <a:chExt cx="3158582" cy="288032"/>
          </a:xfrm>
        </p:grpSpPr>
        <p:sp>
          <p:nvSpPr>
            <p:cNvPr id="35" name="矩形 34"/>
            <p:cNvSpPr/>
            <p:nvPr/>
          </p:nvSpPr>
          <p:spPr bwMode="auto">
            <a:xfrm>
              <a:off x="5751560" y="2765724"/>
              <a:ext cx="2843970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FF0000"/>
                  </a:solidFill>
                </a:rPr>
                <a:t>计算每个解的适应度函数值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36" name="直接箭头连接符 35"/>
            <p:cNvCxnSpPr/>
            <p:nvPr/>
          </p:nvCxnSpPr>
          <p:spPr bwMode="auto">
            <a:xfrm flipH="1">
              <a:off x="5436948" y="2906656"/>
              <a:ext cx="288031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2222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60802" y="1087904"/>
            <a:ext cx="1102886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算法参数</a:t>
            </a:r>
            <a:endParaRPr lang="en-US" altLang="zh-CN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02202" y="1788041"/>
            <a:ext cx="8074254" cy="3546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None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种群规模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初始种群：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随机产生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一定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数目个体解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从中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挑选最好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个体解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添加到</a:t>
            </a:r>
            <a:endParaRPr kumimoji="1"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初始种群中。此过程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不断迭代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，直到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初始种群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个体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数</a:t>
            </a:r>
            <a:endParaRPr kumimoji="1" lang="en-US" altLang="zh-CN" sz="2000" u="wavyHeavy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</a:t>
            </a:r>
            <a:r>
              <a:rPr kumimoji="1" lang="zh-CN" altLang="en-US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目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达到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预先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确定的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规模。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种群规模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zh-CN" altLang="en-US" sz="2000" u="wavyDb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染色体个数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表示（一组解中，解的个数）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2788" lvl="1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规模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太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小：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u="wavy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优化性能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不太好，易陷入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局部最优解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2788" lvl="1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规模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太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大：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复杂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种群规模大小：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一般取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100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（一组解的数目）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061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03962" y="1820177"/>
            <a:ext cx="8316566" cy="3409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最大换代数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种群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更新换代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u="wavyHeavy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上限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，是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终止的一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一般取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交叉概率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参与交叉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运算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u="wavyHeavy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染色体</a:t>
            </a:r>
            <a:r>
              <a:rPr lang="zh-CN" altLang="en-US" sz="2000" u="wavyHeavy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个数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，占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全体染色体总数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的比例。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取值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范围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0.4-0.99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变异概率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Pm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发生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变异的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位数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，占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全体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染色体</a:t>
            </a:r>
            <a:r>
              <a:rPr lang="zh-CN" altLang="en-US" sz="2000" u="wavyHeavy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基因</a:t>
            </a:r>
            <a:r>
              <a:rPr lang="zh-CN" altLang="en-US" sz="2000" u="wavyHeavy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总位数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的比例。 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取值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范围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0.0001-0.1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⑤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染色体编码长度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染色体编码串的长度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1656034" y="404664"/>
            <a:ext cx="6876406" cy="10801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【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说明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】</a:t>
            </a:r>
            <a:r>
              <a:rPr lang="zh-CN" altLang="en-US" dirty="0" smtClean="0">
                <a:latin typeface="+mn-ea"/>
                <a:ea typeface="+mn-ea"/>
              </a:rPr>
              <a:t>这些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运行参数</a:t>
            </a:r>
            <a:r>
              <a:rPr lang="zh-CN" altLang="en-US" dirty="0" smtClean="0">
                <a:latin typeface="+mn-ea"/>
                <a:ea typeface="+mn-ea"/>
              </a:rPr>
              <a:t>对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遗传算法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求解结果和效率</a:t>
            </a:r>
            <a:r>
              <a:rPr lang="zh-CN" altLang="en-US" dirty="0" smtClean="0">
                <a:latin typeface="+mn-ea"/>
                <a:ea typeface="+mn-ea"/>
              </a:rPr>
              <a:t>均有一定影响，</a:t>
            </a:r>
            <a:endParaRPr lang="en-US" altLang="zh-CN" dirty="0" smtClean="0">
              <a:latin typeface="+mn-ea"/>
              <a:ea typeface="+mn-ea"/>
            </a:endParaRPr>
          </a:p>
          <a:p>
            <a:pPr marL="0" marR="0" indent="0" algn="l" defTabSz="914400" rtl="0" eaLnBrk="1" fontAlgn="base" latinLnBrk="0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   </a:t>
            </a:r>
            <a:r>
              <a:rPr lang="zh-CN" altLang="en-US" dirty="0" smtClean="0">
                <a:latin typeface="+mn-ea"/>
                <a:ea typeface="+mn-ea"/>
              </a:rPr>
              <a:t>但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尚无合理选择的依据</a:t>
            </a:r>
            <a:r>
              <a:rPr lang="zh-CN" altLang="en-US" dirty="0" smtClean="0">
                <a:latin typeface="+mn-ea"/>
                <a:ea typeface="+mn-ea"/>
              </a:rPr>
              <a:t>，实际应用中需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多次试算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仿真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endParaRPr lang="en-US" altLang="zh-CN" dirty="0" smtClean="0">
              <a:latin typeface="+mn-ea"/>
              <a:ea typeface="+mn-ea"/>
            </a:endParaRPr>
          </a:p>
          <a:p>
            <a:pPr marL="0" marR="0" indent="0" algn="l" defTabSz="914400" rtl="0" eaLnBrk="1" fontAlgn="base" latinLnBrk="0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   </a:t>
            </a:r>
            <a:r>
              <a:rPr lang="zh-CN" altLang="en-US" dirty="0" smtClean="0">
                <a:latin typeface="+mn-ea"/>
                <a:ea typeface="+mn-ea"/>
              </a:rPr>
              <a:t>才能确定取值大小或范围。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584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"/>
          <p:cNvSpPr>
            <a:spLocks noGrp="1" noChangeArrowheads="1"/>
          </p:cNvSpPr>
          <p:nvPr>
            <p:ph type="title"/>
          </p:nvPr>
        </p:nvSpPr>
        <p:spPr>
          <a:xfrm>
            <a:off x="648399" y="980728"/>
            <a:ext cx="1835369" cy="360040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、算法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应用</a:t>
            </a:r>
            <a:endParaRPr lang="zh-CN" altLang="en-US" sz="24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2"/>
              <p:cNvSpPr>
                <a:spLocks noChangeArrowheads="1"/>
              </p:cNvSpPr>
              <p:nvPr/>
            </p:nvSpPr>
            <p:spPr bwMode="auto">
              <a:xfrm>
                <a:off x="611560" y="1702480"/>
                <a:ext cx="7416824" cy="864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1pPr>
                <a:lvl2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2pPr>
                <a:lvl3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3pPr>
                <a:lvl4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4pPr>
                <a:lvl5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ts val="2700"/>
                  </a:lnSpc>
                  <a:spcAft>
                    <a:spcPts val="600"/>
                  </a:spcAft>
                  <a:defRPr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例：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求函数的最大值</a:t>
                </a:r>
                <a:endParaRPr lang="en-US" altLang="zh-CN" sz="20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eaLnBrk="1" hangingPunct="1">
                  <a:lnSpc>
                    <a:spcPts val="2700"/>
                  </a:lnSpc>
                  <a:defRPr/>
                </a:pP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   运用遗传算法，求解区间</a:t>
                </a:r>
                <a:r>
                  <a:rPr lang="en-US" altLang="zh-CN" sz="20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[0,31]</a:t>
                </a:r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上二次函数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的最大值。</a:t>
                </a:r>
              </a:p>
            </p:txBody>
          </p:sp>
        </mc:Choice>
        <mc:Fallback xmlns="">
          <p:sp>
            <p:nvSpPr>
              <p:cNvPr id="39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702480"/>
                <a:ext cx="7416824" cy="864096"/>
              </a:xfrm>
              <a:prstGeom prst="rect">
                <a:avLst/>
              </a:prstGeom>
              <a:blipFill rotWithShape="0">
                <a:blip r:embed="rId2"/>
                <a:stretch>
                  <a:fillRect l="-2054" t="-3521" r="-2136" b="-704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27" y="2852936"/>
            <a:ext cx="2611404" cy="2108724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563888" y="2749972"/>
            <a:ext cx="5040560" cy="2263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marL="342900" indent="-342900" eaLnBrk="1" hangingPunct="1">
              <a:lnSpc>
                <a:spcPts val="25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可转化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为在</a:t>
            </a:r>
            <a:r>
              <a:rPr lang="en-US" altLang="zh-CN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[0,31]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搜索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能使</a:t>
            </a:r>
            <a:r>
              <a:rPr lang="en-US" altLang="zh-CN" sz="2000" i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取最大值的点</a:t>
            </a:r>
            <a:r>
              <a:rPr lang="en-US" altLang="zh-CN" sz="2000" i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的问题。</a:t>
            </a:r>
            <a:endParaRPr lang="en-US" altLang="zh-CN" sz="1800" dirty="0" smtClean="0">
              <a:solidFill>
                <a:schemeClr val="tx1"/>
              </a:solidFill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25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en-US" altLang="zh-CN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[</a:t>
            </a:r>
            <a:r>
              <a:rPr lang="en-US" altLang="zh-CN" sz="1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0,31]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中的点</a:t>
            </a:r>
            <a:r>
              <a:rPr lang="en-US" altLang="zh-CN" sz="1800" i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就是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，目标函数</a:t>
            </a:r>
            <a:r>
              <a:rPr lang="en-US" altLang="zh-CN" sz="1800" i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800" i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即作为个体</a:t>
            </a:r>
            <a:r>
              <a:rPr lang="en-US" altLang="zh-CN" sz="1800" i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适应度函数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，区间</a:t>
            </a:r>
            <a:r>
              <a:rPr lang="en-US" altLang="zh-CN" sz="1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[0,31</a:t>
            </a:r>
            <a:r>
              <a:rPr lang="en-US" altLang="zh-CN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]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就是一个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解空间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dirty="0" smtClean="0">
              <a:solidFill>
                <a:schemeClr val="tx1"/>
              </a:solidFill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只需给出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个体</a:t>
            </a:r>
            <a:r>
              <a:rPr lang="en-US" altLang="zh-CN" sz="1800" i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适当的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染色体编码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，则问题即可用遗传算法解决。</a:t>
            </a:r>
          </a:p>
        </p:txBody>
      </p:sp>
    </p:spTree>
    <p:extLst>
      <p:ext uri="{BB962C8B-B14F-4D97-AF65-F5344CB8AC3E}">
        <p14:creationId xmlns:p14="http://schemas.microsoft.com/office/powerpoint/2010/main" val="3807239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31409" y="1747058"/>
            <a:ext cx="8032168" cy="110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marL="342900" indent="-342900" eaLnBrk="1" hangingPunct="1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en-US" altLang="zh-CN" sz="1800" i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的定义域是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[</a:t>
            </a:r>
            <a:r>
              <a:rPr lang="en-US" altLang="zh-CN" sz="18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0, 31]</a:t>
            </a:r>
            <a:r>
              <a:rPr lang="zh-CN" altLang="en-US" sz="18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间的</a:t>
            </a:r>
            <a:r>
              <a:rPr lang="zh-CN" altLang="en-US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整数</a:t>
            </a:r>
            <a:r>
              <a:rPr lang="zh-CN" altLang="en-US" sz="18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编码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可采用</a:t>
            </a:r>
            <a:r>
              <a:rPr lang="zh-CN" altLang="en-US" sz="1800" u="wavyHeavy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二进制编码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，用</a:t>
            </a:r>
            <a:r>
              <a:rPr lang="en-US" altLang="zh-CN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位二进制数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问题的解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染色体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00000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1800" i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=0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；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     10101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1800" i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=21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； 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    11111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： </a:t>
            </a:r>
            <a:r>
              <a:rPr lang="en-US" altLang="zh-CN" sz="1800" i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=31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639608" y="1151120"/>
            <a:ext cx="720080" cy="288032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求解：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/>
              <p:cNvSpPr>
                <a:spLocks noChangeArrowheads="1"/>
              </p:cNvSpPr>
              <p:nvPr/>
            </p:nvSpPr>
            <p:spPr bwMode="auto">
              <a:xfrm>
                <a:off x="670046" y="3849159"/>
                <a:ext cx="7070306" cy="8640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1pPr>
                <a:lvl2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2pPr>
                <a:lvl3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3pPr>
                <a:lvl4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4pPr>
                <a:lvl5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9pPr>
              </a:lstStyle>
              <a:p>
                <a:pPr eaLnBrk="1" hangingPunct="1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defRPr/>
                </a:pP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⑴、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编码：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𝟎𝟎𝟎𝟎𝟎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𝟏𝟏𝟏𝟏𝟏</m:t>
                    </m:r>
                  </m:oMath>
                </a14:m>
                <a:r>
                  <a:rPr lang="en-US" altLang="zh-CN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取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位</a:t>
                </a:r>
                <a:r>
                  <a:rPr lang="zh-CN" altLang="en-US" sz="1800" dirty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串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长</a:t>
                </a:r>
                <a:r>
                  <a:rPr lang="zh-CN" altLang="en-US" sz="1800" dirty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800" dirty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5</a:t>
                </a:r>
                <a:r>
                  <a:rPr lang="zh-CN" altLang="en-US" sz="1800" dirty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，每个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染色体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sSup>
                      <m:sSupPr>
                        <m:ctrlP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}</m:t>
                        </m:r>
                      </m:e>
                      <m:sup>
                        <m: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𝟓</m:t>
                        </m:r>
                      </m:sup>
                    </m:sSup>
                  </m:oMath>
                </a14:m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eaLnBrk="1" hangingPunct="1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defRPr/>
                </a:pPr>
                <a:r>
                  <a:rPr lang="zh-CN" altLang="en-US" sz="1800" dirty="0" smtClean="0">
                    <a:solidFill>
                      <a:schemeClr val="tx1"/>
                    </a:solidFill>
                    <a:ea typeface="+mn-ea"/>
                    <a:cs typeface="Times New Roman" panose="02020603050405020304" pitchFamily="18" charset="0"/>
                  </a:rPr>
                  <a:t>⑵、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初始种群生成</a:t>
                </a:r>
                <a:r>
                  <a:rPr lang="zh-CN" altLang="en-US" sz="1800" dirty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800" dirty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群体大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小视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ea typeface="+mn-ea"/>
                    <a:cs typeface="Times New Roman" panose="02020603050405020304" pitchFamily="18" charset="0"/>
                  </a:rPr>
                  <a:t>求解问题规模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而定（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此处设为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800" dirty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）</a:t>
                </a:r>
              </a:p>
            </p:txBody>
          </p:sp>
        </mc:Choice>
        <mc:Fallback xmlns="">
          <p:sp>
            <p:nvSpPr>
              <p:cNvPr id="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0046" y="3849159"/>
                <a:ext cx="7070306" cy="864096"/>
              </a:xfrm>
              <a:prstGeom prst="rect">
                <a:avLst/>
              </a:prstGeom>
              <a:blipFill rotWithShape="0">
                <a:blip r:embed="rId2"/>
                <a:stretch>
                  <a:fillRect l="-2069" t="-704" r="-517" b="-704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141904" y="4749256"/>
            <a:ext cx="6145908" cy="1291194"/>
            <a:chOff x="1141904" y="4749256"/>
            <a:chExt cx="6145908" cy="1291194"/>
          </a:xfrm>
        </p:grpSpPr>
        <p:sp>
          <p:nvSpPr>
            <p:cNvPr id="9" name="矩形 8"/>
            <p:cNvSpPr/>
            <p:nvPr/>
          </p:nvSpPr>
          <p:spPr>
            <a:xfrm>
              <a:off x="3275856" y="4758048"/>
              <a:ext cx="4011956" cy="128240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个    体：  </a:t>
              </a:r>
              <a:r>
                <a:rPr lang="en-US" altLang="zh-CN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=13      </a:t>
              </a:r>
              <a:r>
                <a:rPr lang="en-US" altLang="zh-CN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=24      </a:t>
              </a:r>
              <a:r>
                <a:rPr lang="en-US" altLang="zh-CN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=8      </a:t>
              </a:r>
              <a:r>
                <a:rPr lang="en-US" altLang="zh-CN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=19</a:t>
              </a:r>
            </a:p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编    码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01101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11000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01000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10011</a:t>
              </a:r>
            </a:p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解    码</a:t>
              </a:r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</a:t>
              </a:r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13        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24          8            19</a:t>
              </a:r>
            </a:p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适应度：</a:t>
              </a:r>
              <a:r>
                <a:rPr lang="zh-CN" altLang="en-US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169        576        64          361</a:t>
              </a:r>
              <a:endPara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 2"/>
            <p:cNvSpPr>
              <a:spLocks noChangeArrowheads="1"/>
            </p:cNvSpPr>
            <p:nvPr/>
          </p:nvSpPr>
          <p:spPr bwMode="auto">
            <a:xfrm>
              <a:off x="1141904" y="4749256"/>
              <a:ext cx="1917928" cy="3920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 algn="l">
                <a:defRPr sz="4000">
                  <a:solidFill>
                    <a:srgbClr val="FFCC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algn="l">
                <a:defRPr sz="4000">
                  <a:solidFill>
                    <a:srgbClr val="FFCC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algn="l">
                <a:defRPr sz="4000">
                  <a:solidFill>
                    <a:srgbClr val="FFCC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algn="l">
                <a:defRPr sz="4000">
                  <a:solidFill>
                    <a:srgbClr val="FFCC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algn="l">
                <a:defRPr sz="4000">
                  <a:solidFill>
                    <a:srgbClr val="FFCC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45720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C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91440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C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137160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C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1828800" fontAlgn="base">
                <a:spcBef>
                  <a:spcPct val="0"/>
                </a:spcBef>
                <a:spcAft>
                  <a:spcPct val="0"/>
                </a:spcAft>
                <a:defRPr sz="4000">
                  <a:solidFill>
                    <a:srgbClr val="FFCC00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ts val="2200"/>
                </a:lnSpc>
                <a:spcAft>
                  <a:spcPts val="0"/>
                </a:spcAft>
                <a:buClr>
                  <a:srgbClr val="FF0000"/>
                </a:buClr>
                <a:defRPr/>
              </a:pPr>
              <a:r>
                <a:rPr lang="zh-CN" altLang="en-US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随机产生</a:t>
              </a:r>
              <a:r>
                <a: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4</a:t>
              </a:r>
              <a:r>
                <a:rPr lang="zh-CN" altLang="en-US" sz="18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个</a:t>
              </a:r>
              <a:r>
                <a:rPr lang="zh-CN" altLang="en-US" sz="18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个体</a:t>
              </a:r>
              <a:r>
                <a:rPr lang="zh-CN" altLang="en-US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endParaRPr lang="zh-CN" altLang="en-US" sz="18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"/>
              <p:cNvSpPr>
                <a:spLocks noChangeArrowheads="1"/>
              </p:cNvSpPr>
              <p:nvPr/>
            </p:nvSpPr>
            <p:spPr bwMode="auto">
              <a:xfrm>
                <a:off x="631409" y="2928893"/>
                <a:ext cx="4228623" cy="360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lvl1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1pPr>
                <a:lvl2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2pPr>
                <a:lvl3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3pPr>
                <a:lvl4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4pPr>
                <a:lvl5pPr algn="l"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5pPr>
                <a:lvl6pPr marL="4572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6pPr>
                <a:lvl7pPr marL="9144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7pPr>
                <a:lvl8pPr marL="13716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8pPr>
                <a:lvl9pPr marL="1828800" fontAlgn="base">
                  <a:spcBef>
                    <a:spcPct val="0"/>
                  </a:spcBef>
                  <a:spcAft>
                    <a:spcPct val="0"/>
                  </a:spcAft>
                  <a:defRPr sz="4000">
                    <a:solidFill>
                      <a:srgbClr val="FFCC00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  <a:defRPr/>
                </a:pP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问题：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𝑴𝒂𝒙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∈[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𝟑𝟏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1800" dirty="0" smtClean="0">
                  <a:solidFill>
                    <a:srgbClr val="000000"/>
                  </a:solidFill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1409" y="2928893"/>
                <a:ext cx="4228623" cy="360040"/>
              </a:xfrm>
              <a:prstGeom prst="rect">
                <a:avLst/>
              </a:prstGeom>
              <a:blipFill rotWithShape="0">
                <a:blip r:embed="rId3"/>
                <a:stretch>
                  <a:fillRect l="-2886" t="-13333" r="-289" b="-21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630272" y="3429000"/>
            <a:ext cx="214152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marL="342900" indent="-342900" eaLnBrk="1" hangingPunct="1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根据算法步骤：</a:t>
            </a:r>
            <a:endParaRPr lang="en-US" altLang="zh-CN" sz="200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76256" y="404664"/>
            <a:ext cx="1584176" cy="1090803"/>
            <a:chOff x="6300192" y="249965"/>
            <a:chExt cx="2235393" cy="1272409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25950" y="249965"/>
              <a:ext cx="2209635" cy="40384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00192" y="693348"/>
              <a:ext cx="2209635" cy="829026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15015"/>
            <a:ext cx="1584176" cy="127923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575865" y="381804"/>
            <a:ext cx="4933715" cy="1015532"/>
            <a:chOff x="3575865" y="381804"/>
            <a:chExt cx="4933715" cy="1015532"/>
          </a:xfrm>
        </p:grpSpPr>
        <p:sp>
          <p:nvSpPr>
            <p:cNvPr id="5" name="矩形 4"/>
            <p:cNvSpPr/>
            <p:nvPr/>
          </p:nvSpPr>
          <p:spPr bwMode="auto">
            <a:xfrm>
              <a:off x="6853396" y="381804"/>
              <a:ext cx="1656184" cy="38010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575865" y="571855"/>
              <a:ext cx="3277531" cy="825481"/>
              <a:chOff x="3575865" y="571855"/>
              <a:chExt cx="3277531" cy="8254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文本框 5"/>
                  <p:cNvSpPr txBox="1"/>
                  <p:nvPr/>
                </p:nvSpPr>
                <p:spPr>
                  <a:xfrm>
                    <a:off x="3575865" y="1074427"/>
                    <a:ext cx="2424318" cy="32290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𝑭𝒊𝒕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" name="文本框 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5865" y="1074427"/>
                    <a:ext cx="2424318" cy="322909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252" b="-2264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0" name="直接箭头连接符 19"/>
              <p:cNvCxnSpPr>
                <a:stCxn id="5" idx="1"/>
              </p:cNvCxnSpPr>
              <p:nvPr/>
            </p:nvCxnSpPr>
            <p:spPr bwMode="auto">
              <a:xfrm flipH="1">
                <a:off x="5796136" y="571855"/>
                <a:ext cx="1057260" cy="441641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05614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5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585184" y="1757000"/>
            <a:ext cx="8136904" cy="715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900"/>
              </a:lnSpc>
              <a:buClr>
                <a:srgbClr val="FF0000"/>
              </a:buClr>
            </a:pP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⑶、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适应度评价</a:t>
            </a:r>
            <a:r>
              <a:rPr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计算</a:t>
            </a:r>
            <a:r>
              <a:rPr lang="zh-CN" altLang="en-US" sz="1800" u="wavyHeavy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各代种群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sz="1800" u="wavyHeavy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各个体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适应</a:t>
            </a:r>
            <a:r>
              <a:rPr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函数值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u="wavyHeavy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对其染色体</a:t>
            </a:r>
            <a:r>
              <a:rPr lang="zh-CN" altLang="en-US" sz="1800" u="wavyHeavy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sz="1800" u="wavyHeavy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遗传</a:t>
            </a:r>
            <a:r>
              <a:rPr lang="zh-CN" altLang="en-US" sz="1800" u="sng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u="sng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2900"/>
              </a:lnSpc>
              <a:buClr>
                <a:srgbClr val="FF0000"/>
              </a:buClr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</a:t>
            </a:r>
            <a:r>
              <a:rPr lang="zh-CN" altLang="en-US" sz="1800" u="wavyHeavy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，直到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适应度最高的个体</a:t>
            </a:r>
            <a:r>
              <a:rPr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出现为止</a:t>
            </a:r>
            <a:r>
              <a: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=31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11111</a:t>
            </a:r>
            <a:r>
              <a:rPr lang="zh-CN" altLang="en-US" sz="1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576392" y="2620308"/>
            <a:ext cx="7992888" cy="1333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spcBef>
                <a:spcPct val="20000"/>
              </a:spcBef>
              <a:buClr>
                <a:srgbClr val="00FFFF"/>
              </a:buClr>
              <a:buSzPct val="9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914400" indent="-457200">
              <a:spcBef>
                <a:spcPct val="20000"/>
              </a:spcBef>
              <a:buClr>
                <a:srgbClr val="FFFF66"/>
              </a:buClr>
              <a:buSzPct val="9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371600" indent="-457200">
              <a:spcBef>
                <a:spcPct val="20000"/>
              </a:spcBef>
              <a:buClr>
                <a:srgbClr val="00CC66"/>
              </a:buClr>
              <a:buSzPct val="9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828800" indent="-457200">
              <a:spcBef>
                <a:spcPct val="20000"/>
              </a:spcBef>
              <a:buClr>
                <a:srgbClr val="FFFF66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286000" indent="-457200"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ts val="26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⑷、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选择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概率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： </a:t>
            </a:r>
            <a:r>
              <a:rPr lang="zh-CN" altLang="en-US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体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： </a:t>
            </a:r>
            <a:r>
              <a:rPr lang="en-US" altLang="zh-CN" sz="1800" i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=13      </a:t>
            </a:r>
            <a:r>
              <a:rPr lang="en-US" altLang="zh-CN" sz="1800" i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=24      </a:t>
            </a:r>
            <a:r>
              <a:rPr lang="en-US" altLang="zh-CN" sz="1800" i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=8       </a:t>
            </a:r>
            <a:r>
              <a:rPr lang="en-US" altLang="zh-CN" sz="1800" i="1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=19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</a:t>
            </a:r>
            <a:endParaRPr lang="en-US" altLang="zh-CN" sz="1800" dirty="0" smtClean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6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                               </a:t>
            </a:r>
            <a:r>
              <a:rPr lang="zh-CN" altLang="en-US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编</a:t>
            </a:r>
            <a:r>
              <a:rPr lang="zh-CN" altLang="en-US" sz="20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码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01101     11000    01000    10011</a:t>
            </a:r>
            <a:endParaRPr lang="en-US" altLang="zh-CN" sz="1800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6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                         </a:t>
            </a:r>
            <a:r>
              <a:rPr lang="zh-CN" altLang="en-US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适  应  度</a:t>
            </a:r>
            <a:r>
              <a:rPr lang="zh-CN" altLang="en-US" sz="18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： 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169        576         64         361</a:t>
            </a:r>
            <a:endParaRPr lang="en-US" altLang="zh-CN" sz="1800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6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en-US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： </a:t>
            </a:r>
            <a:r>
              <a:rPr lang="en-US" altLang="zh-CN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0.14       0.49       0.06       0.31</a:t>
            </a:r>
            <a:endParaRPr lang="en-US" altLang="zh-CN" sz="1800" dirty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606017" y="506166"/>
            <a:ext cx="5550159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accent2"/>
                    </a:gs>
                    <a:gs pos="100000">
                      <a:schemeClr val="bg2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algn="ctr"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600" b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ts val="3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注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染色体</a:t>
            </a:r>
            <a:r>
              <a:rPr lang="en-US" altLang="zh-CN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11000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en-US" altLang="zh-CN" sz="1800" i="1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=24)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1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种群中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出现</a:t>
            </a:r>
            <a:r>
              <a:rPr lang="fr-FR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次</a:t>
            </a:r>
            <a:endParaRPr lang="en-US" altLang="zh-CN" sz="1800" dirty="0" smtClean="0">
              <a:solidFill>
                <a:srgbClr val="FF0000"/>
              </a:solidFill>
              <a:ea typeface="+mn-ea"/>
              <a:cs typeface="Times New Roman" panose="02020603050405020304" pitchFamily="18" charset="0"/>
            </a:endParaRPr>
          </a:p>
          <a:p>
            <a:pPr algn="l" eaLnBrk="1" hangingPunct="1">
              <a:lnSpc>
                <a:spcPts val="3000"/>
              </a:lnSpc>
              <a:spcBef>
                <a:spcPts val="0"/>
              </a:spcBef>
            </a:pP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        染色体</a:t>
            </a:r>
            <a:r>
              <a:rPr lang="fr-FR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01000</a:t>
            </a:r>
            <a:r>
              <a:rPr lang="fr-FR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en-US" altLang="zh-CN" sz="1800" i="1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=8</a:t>
            </a:r>
            <a:r>
              <a:rPr lang="fr-FR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在种群中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出现</a:t>
            </a:r>
            <a:r>
              <a:rPr lang="en-US" altLang="zh-CN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次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应</a:t>
            </a:r>
            <a:r>
              <a:rPr lang="zh-CN" altLang="en-US" sz="1800" dirty="0" smtClean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淘汰。</a:t>
            </a:r>
            <a:endParaRPr lang="zh-CN" altLang="en-US" sz="1800" dirty="0">
              <a:solidFill>
                <a:schemeClr val="tx1"/>
              </a:solidFill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599748" y="3343182"/>
            <a:ext cx="3024336" cy="20351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>
            <a:off x="6792392" y="3448632"/>
            <a:ext cx="51510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Rectangle 2"/>
          <p:cNvSpPr>
            <a:spLocks noGrp="1" noChangeArrowheads="1"/>
          </p:cNvSpPr>
          <p:nvPr>
            <p:ph type="title"/>
          </p:nvPr>
        </p:nvSpPr>
        <p:spPr>
          <a:xfrm>
            <a:off x="7448030" y="3289577"/>
            <a:ext cx="310771" cy="292692"/>
          </a:xfrm>
        </p:spPr>
        <p:txBody>
          <a:bodyPr lIns="0" tIns="0" rIns="0" bIns="0"/>
          <a:lstStyle/>
          <a:p>
            <a:pPr eaLnBrk="1" hangingPunct="1"/>
            <a:r>
              <a:rPr lang="el-GR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i="1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599748" y="3600487"/>
            <a:ext cx="4770667" cy="306027"/>
            <a:chOff x="3563888" y="3398328"/>
            <a:chExt cx="4770667" cy="306027"/>
          </a:xfrm>
        </p:grpSpPr>
        <p:grpSp>
          <p:nvGrpSpPr>
            <p:cNvPr id="24" name="组合 23"/>
            <p:cNvGrpSpPr/>
            <p:nvPr/>
          </p:nvGrpSpPr>
          <p:grpSpPr>
            <a:xfrm>
              <a:off x="6747567" y="3398328"/>
              <a:ext cx="1586988" cy="306027"/>
              <a:chOff x="6747567" y="3398328"/>
              <a:chExt cx="1586988" cy="306027"/>
            </a:xfrm>
          </p:grpSpPr>
          <p:cxnSp>
            <p:nvCxnSpPr>
              <p:cNvPr id="20" name="直接箭头连接符 19"/>
              <p:cNvCxnSpPr/>
              <p:nvPr/>
            </p:nvCxnSpPr>
            <p:spPr bwMode="auto">
              <a:xfrm>
                <a:off x="6747567" y="3573016"/>
                <a:ext cx="51510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ectangle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7403205" y="3398328"/>
                    <a:ext cx="931350" cy="306027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anchor="b" anchorCtr="0" compatLnSpc="1">
                    <a:prstTxWarp prst="textNoShape">
                      <a:avLst/>
                    </a:prstTxWarp>
                  </a:bodyPr>
                  <a:lstStyle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 kern="1200">
                        <a:solidFill>
                          <a:schemeClr val="tx2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  <a:lvl2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el-GR" altLang="zh-CN" sz="20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a:t>Σ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l-GR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oMath>
                    </a14:m>
                    <a:endParaRPr lang="zh-CN" altLang="en-US" sz="2000" b="1" i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1" name="Rectangle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7403205" y="3398328"/>
                    <a:ext cx="931350" cy="306027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16340" t="-26000" r="-6536" b="-5000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矩形 21"/>
            <p:cNvSpPr/>
            <p:nvPr/>
          </p:nvSpPr>
          <p:spPr bwMode="auto">
            <a:xfrm>
              <a:off x="3563888" y="3476677"/>
              <a:ext cx="3024336" cy="20351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668344" y="548681"/>
            <a:ext cx="900936" cy="973544"/>
            <a:chOff x="5689242" y="147230"/>
            <a:chExt cx="1082079" cy="1184557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89242" y="147230"/>
              <a:ext cx="773331" cy="482375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9242" y="781387"/>
              <a:ext cx="1082079" cy="550400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1026816" y="4160318"/>
            <a:ext cx="7532807" cy="1853711"/>
            <a:chOff x="1026816" y="4160318"/>
            <a:chExt cx="7532807" cy="1853711"/>
          </a:xfrm>
        </p:grpSpPr>
        <p:grpSp>
          <p:nvGrpSpPr>
            <p:cNvPr id="33" name="组合 32"/>
            <p:cNvGrpSpPr/>
            <p:nvPr/>
          </p:nvGrpSpPr>
          <p:grpSpPr>
            <a:xfrm>
              <a:off x="1026816" y="4160318"/>
              <a:ext cx="7532807" cy="1853711"/>
              <a:chOff x="1026816" y="4160318"/>
              <a:chExt cx="7532807" cy="1853711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1026816" y="4160318"/>
                <a:ext cx="7532807" cy="1572938"/>
                <a:chOff x="1026816" y="4169283"/>
                <a:chExt cx="7532807" cy="1572938"/>
              </a:xfrm>
            </p:grpSpPr>
            <p:sp>
              <p:nvSpPr>
                <p:cNvPr id="26" name="Rectangle 11"/>
                <p:cNvSpPr>
                  <a:spLocks noChangeArrowheads="1"/>
                </p:cNvSpPr>
                <p:nvPr/>
              </p:nvSpPr>
              <p:spPr bwMode="auto">
                <a:xfrm>
                  <a:off x="1026816" y="4169283"/>
                  <a:ext cx="5711786" cy="3847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gradFill rotWithShape="0">
                        <a:gsLst>
                          <a:gs pos="0">
                            <a:schemeClr val="accent2"/>
                          </a:gs>
                          <a:gs pos="100000">
                            <a:schemeClr val="bg2"/>
                          </a:gs>
                        </a:gsLst>
                        <a:lin ang="5400000" scaled="1"/>
                      </a:gra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 algn="ctr">
                    <a:buFont typeface="Arial" panose="020B0604020202020204" pitchFamily="34" charset="0"/>
                    <a:defRPr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1pPr>
                  <a:lvl2pPr marL="742950" indent="-285750" algn="ctr">
                    <a:buFont typeface="Arial" panose="020B0604020202020204" pitchFamily="34" charset="0"/>
                    <a:defRPr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2pPr>
                  <a:lvl3pPr marL="1143000" indent="-228600" algn="ctr">
                    <a:buFont typeface="Arial" panose="020B0604020202020204" pitchFamily="34" charset="0"/>
                    <a:defRPr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3pPr>
                  <a:lvl4pPr marL="1600200" indent="-228600" algn="ctr">
                    <a:buFont typeface="Arial" panose="020B0604020202020204" pitchFamily="34" charset="0"/>
                    <a:defRPr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4pPr>
                  <a:lvl5pPr marL="2057400" indent="-228600" algn="ctr">
                    <a:buFont typeface="Arial" panose="020B0604020202020204" pitchFamily="34" charset="0"/>
                    <a:defRPr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 sz="1600" b="1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defRPr>
                  </a:lvl9pPr>
                </a:lstStyle>
                <a:p>
                  <a:pPr algn="l" eaLnBrk="1" hangingPunct="1">
                    <a:lnSpc>
                      <a:spcPts val="3000"/>
                    </a:lnSpc>
                    <a:spcBef>
                      <a:spcPts val="0"/>
                    </a:spcBef>
                  </a:pPr>
                  <a:r>
                    <a:rPr lang="zh-CN" altLang="en-US" sz="1800" dirty="0" smtClean="0">
                      <a:solidFill>
                        <a:srgbClr val="0000FF"/>
                      </a:solidFill>
                      <a:ea typeface="+mn-ea"/>
                      <a:cs typeface="Times New Roman" panose="02020603050405020304" pitchFamily="18" charset="0"/>
                    </a:rPr>
                    <a:t>说明：</a:t>
                  </a:r>
                  <a:r>
                    <a:rPr lang="zh-CN" altLang="en-US" sz="1800" dirty="0" smtClean="0">
                      <a:solidFill>
                        <a:schemeClr val="tx1"/>
                      </a:solidFill>
                      <a:ea typeface="+mn-ea"/>
                      <a:cs typeface="Times New Roman" panose="02020603050405020304" pitchFamily="18" charset="0"/>
                    </a:rPr>
                    <a:t>假设采用</a:t>
                  </a:r>
                  <a:r>
                    <a:rPr lang="zh-CN" altLang="en-US" sz="1800" dirty="0" smtClean="0">
                      <a:solidFill>
                        <a:srgbClr val="FF0000"/>
                      </a:solidFill>
                      <a:ea typeface="+mn-ea"/>
                      <a:cs typeface="Times New Roman" panose="02020603050405020304" pitchFamily="18" charset="0"/>
                    </a:rPr>
                    <a:t>轮盘</a:t>
                  </a:r>
                  <a:r>
                    <a:rPr lang="zh-CN" altLang="en-US" sz="1800" dirty="0">
                      <a:solidFill>
                        <a:srgbClr val="FF0000"/>
                      </a:solidFill>
                      <a:ea typeface="+mn-ea"/>
                      <a:cs typeface="Times New Roman" panose="02020603050405020304" pitchFamily="18" charset="0"/>
                    </a:rPr>
                    <a:t>式</a:t>
                  </a:r>
                  <a:r>
                    <a:rPr lang="zh-CN" altLang="en-US" sz="1800" dirty="0">
                      <a:solidFill>
                        <a:schemeClr val="tx1"/>
                      </a:solidFill>
                      <a:ea typeface="+mn-ea"/>
                      <a:cs typeface="Times New Roman" panose="02020603050405020304" pitchFamily="18" charset="0"/>
                    </a:rPr>
                    <a:t>选择个体</a:t>
                  </a:r>
                  <a:r>
                    <a:rPr lang="zh-CN" altLang="en-US" sz="1800" dirty="0" smtClean="0">
                      <a:solidFill>
                        <a:schemeClr val="tx1"/>
                      </a:solidFill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1800" dirty="0" smtClean="0">
                      <a:solidFill>
                        <a:schemeClr val="tx1"/>
                      </a:solidFill>
                      <a:ea typeface="+mn-ea"/>
                      <a:cs typeface="Times New Roman" panose="02020603050405020304" pitchFamily="18" charset="0"/>
                    </a:rPr>
                    <a:t>4</a:t>
                  </a:r>
                  <a:r>
                    <a:rPr lang="zh-CN" altLang="en-US" sz="1800" dirty="0" smtClean="0">
                      <a:solidFill>
                        <a:schemeClr val="tx1"/>
                      </a:solidFill>
                      <a:ea typeface="+mn-ea"/>
                      <a:cs typeface="Times New Roman" panose="02020603050405020304" pitchFamily="18" charset="0"/>
                    </a:rPr>
                    <a:t>个</a:t>
                  </a:r>
                  <a:r>
                    <a:rPr lang="zh-CN" altLang="en-US" sz="1800" dirty="0">
                      <a:solidFill>
                        <a:schemeClr val="tx1"/>
                      </a:solidFill>
                      <a:ea typeface="+mn-ea"/>
                      <a:cs typeface="Times New Roman" panose="02020603050405020304" pitchFamily="18" charset="0"/>
                    </a:rPr>
                    <a:t>个体</a:t>
                  </a:r>
                  <a:r>
                    <a:rPr lang="zh-CN" altLang="en-US" sz="1800" dirty="0">
                      <a:solidFill>
                        <a:srgbClr val="FF0000"/>
                      </a:solidFill>
                      <a:ea typeface="+mn-ea"/>
                      <a:cs typeface="Times New Roman" panose="02020603050405020304" pitchFamily="18" charset="0"/>
                    </a:rPr>
                    <a:t>依次选中</a:t>
                  </a:r>
                  <a:r>
                    <a:rPr lang="zh-CN" altLang="en-US" sz="1800" dirty="0" smtClean="0">
                      <a:solidFill>
                        <a:srgbClr val="FF0000"/>
                      </a:solidFill>
                      <a:ea typeface="+mn-ea"/>
                      <a:cs typeface="Times New Roman" panose="02020603050405020304" pitchFamily="18" charset="0"/>
                    </a:rPr>
                    <a:t>次数</a:t>
                  </a:r>
                  <a:endParaRPr lang="zh-CN" altLang="en-US" sz="1800" dirty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7" name="矩形 26"/>
                <p:cNvSpPr/>
                <p:nvPr/>
              </p:nvSpPr>
              <p:spPr>
                <a:xfrm>
                  <a:off x="4341399" y="4780419"/>
                  <a:ext cx="4218224" cy="96180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eaLnBrk="1" hangingPunct="1">
                    <a:lnSpc>
                      <a:spcPts val="2500"/>
                    </a:lnSpc>
                  </a:pPr>
                  <a:r>
                    <a:rPr lang="zh-CN" altLang="en-US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个        体：  </a:t>
                  </a:r>
                  <a:r>
                    <a:rPr lang="en-US" altLang="zh-CN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=13      </a:t>
                  </a:r>
                  <a:r>
                    <a:rPr lang="en-US" altLang="zh-CN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=24      </a:t>
                  </a:r>
                  <a:r>
                    <a:rPr lang="en-US" altLang="zh-CN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=8      </a:t>
                  </a:r>
                  <a:r>
                    <a:rPr lang="en-US" altLang="zh-CN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=19</a:t>
                  </a:r>
                </a:p>
                <a:p>
                  <a:pPr eaLnBrk="1" hangingPunct="1">
                    <a:lnSpc>
                      <a:spcPts val="2500"/>
                    </a:lnSpc>
                  </a:pPr>
                  <a:r>
                    <a:rPr lang="zh-CN" altLang="en-US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编        码</a:t>
                  </a:r>
                  <a:r>
                    <a: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：</a:t>
                  </a:r>
                  <a:r>
                    <a:rPr lang="zh-CN" altLang="en-US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01101</a:t>
                  </a:r>
                  <a:r>
                    <a:rPr lang="zh-CN" altLang="en-US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11000</a:t>
                  </a:r>
                  <a:r>
                    <a:rPr lang="zh-CN" altLang="en-US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01000</a:t>
                  </a:r>
                  <a:r>
                    <a:rPr lang="zh-CN" altLang="en-US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10011</a:t>
                  </a:r>
                </a:p>
                <a:p>
                  <a:pPr eaLnBrk="1" hangingPunct="1">
                    <a:lnSpc>
                      <a:spcPts val="2500"/>
                    </a:lnSpc>
                  </a:pPr>
                  <a:r>
                    <a:rPr lang="zh-CN" altLang="en-US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选中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次数：     </a:t>
                  </a:r>
                  <a:r>
                    <a:rPr lang="en-US" altLang="zh-CN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           </a:t>
                  </a:r>
                  <a:r>
                    <a:rPr lang="en-US" altLang="zh-CN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           </a:t>
                  </a:r>
                  <a:r>
                    <a:rPr lang="en-US" altLang="zh-CN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0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          </a:t>
                  </a:r>
                  <a:r>
                    <a:rPr lang="en-US" altLang="zh-CN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1</a:t>
                  </a:r>
                  <a:endPara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p:grpSp>
          <p:pic>
            <p:nvPicPr>
              <p:cNvPr id="32" name="图片 3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44412" y="4603229"/>
                <a:ext cx="1295540" cy="1410800"/>
              </a:xfrm>
              <a:prstGeom prst="rect">
                <a:avLst/>
              </a:prstGeom>
            </p:spPr>
          </p:pic>
        </p:grpSp>
        <p:sp>
          <p:nvSpPr>
            <p:cNvPr id="34" name="Text Box 10"/>
            <p:cNvSpPr txBox="1">
              <a:spLocks noChangeArrowheads="1"/>
            </p:cNvSpPr>
            <p:nvPr/>
          </p:nvSpPr>
          <p:spPr bwMode="auto">
            <a:xfrm>
              <a:off x="1082860" y="4942909"/>
              <a:ext cx="169774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FFFF"/>
                </a:buClr>
                <a:buSzPct val="90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914400" indent="-457200">
                <a:spcBef>
                  <a:spcPct val="20000"/>
                </a:spcBef>
                <a:buClr>
                  <a:srgbClr val="FFFF66"/>
                </a:buClr>
                <a:buSzPct val="90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371600" indent="-457200">
                <a:spcBef>
                  <a:spcPct val="20000"/>
                </a:spcBef>
                <a:buClr>
                  <a:srgbClr val="00CC66"/>
                </a:buClr>
                <a:buSzPct val="90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828800" indent="-457200">
                <a:spcBef>
                  <a:spcPct val="20000"/>
                </a:spcBef>
                <a:buClr>
                  <a:srgbClr val="FFFF66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286000" indent="-457200">
                <a:spcBef>
                  <a:spcPct val="20000"/>
                </a:spcBef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743200" indent="-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3200400" indent="-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657600" indent="-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4114800" indent="-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zh-CN" altLang="en-US" sz="1400" dirty="0" smtClean="0">
                  <a:latin typeface="+mn-ea"/>
                  <a:ea typeface="+mn-ea"/>
                  <a:cs typeface="Times New Roman" panose="02020603050405020304" pitchFamily="18" charset="0"/>
                </a:rPr>
                <a:t>扇区</a:t>
              </a:r>
              <a:r>
                <a:rPr lang="zh-CN" altLang="en-US" sz="14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大</a:t>
              </a:r>
              <a:r>
                <a:rPr lang="zh-CN" altLang="en-US" sz="14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，选中概率</a:t>
              </a:r>
              <a:r>
                <a:rPr lang="zh-CN" altLang="en-US" sz="14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大</a:t>
              </a:r>
              <a:endParaRPr lang="en-US" altLang="zh-CN" sz="1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zh-CN" altLang="en-US" sz="14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扇区</a:t>
              </a:r>
              <a:r>
                <a:rPr lang="zh-CN" altLang="en-US" sz="14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小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，选中概率</a:t>
              </a:r>
              <a:r>
                <a:rPr lang="zh-CN" altLang="en-US" sz="14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小</a:t>
              </a:r>
              <a:endParaRPr lang="zh-CN" altLang="en-US" sz="1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/>
          <p:cNvSpPr/>
          <p:nvPr/>
        </p:nvSpPr>
        <p:spPr bwMode="auto">
          <a:xfrm>
            <a:off x="7119712" y="4771454"/>
            <a:ext cx="576064" cy="96180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3591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" grpId="0" animBg="1"/>
      <p:bldP spid="19" grpId="0"/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0"/>
          <p:cNvSpPr txBox="1">
            <a:spLocks noChangeArrowheads="1"/>
          </p:cNvSpPr>
          <p:nvPr/>
        </p:nvSpPr>
        <p:spPr bwMode="auto">
          <a:xfrm>
            <a:off x="611561" y="1772816"/>
            <a:ext cx="5328591" cy="34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spcBef>
                <a:spcPct val="20000"/>
              </a:spcBef>
              <a:buClr>
                <a:srgbClr val="00FFFF"/>
              </a:buClr>
              <a:buSzPct val="9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914400" indent="-457200">
              <a:spcBef>
                <a:spcPct val="20000"/>
              </a:spcBef>
              <a:buClr>
                <a:srgbClr val="FFFF66"/>
              </a:buClr>
              <a:buSzPct val="9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371600" indent="-457200">
              <a:spcBef>
                <a:spcPct val="20000"/>
              </a:spcBef>
              <a:buClr>
                <a:srgbClr val="00CC66"/>
              </a:buClr>
              <a:buSzPct val="9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828800" indent="-457200">
              <a:spcBef>
                <a:spcPct val="20000"/>
              </a:spcBef>
              <a:buClr>
                <a:srgbClr val="FFFF66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286000" indent="-457200"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⑸、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交叉</a:t>
            </a:r>
            <a:r>
              <a:rPr lang="zh-CN" altLang="en-US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操作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随机选择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18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个体交叉（一点交叉）</a:t>
            </a:r>
            <a:endParaRPr lang="en-US" altLang="zh-CN" sz="1800" dirty="0" smtClean="0">
              <a:solidFill>
                <a:srgbClr val="000000"/>
              </a:solidFill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059832" y="2372652"/>
            <a:ext cx="5040560" cy="769441"/>
            <a:chOff x="611560" y="3861048"/>
            <a:chExt cx="5040557" cy="769441"/>
          </a:xfrm>
        </p:grpSpPr>
        <p:sp>
          <p:nvSpPr>
            <p:cNvPr id="3" name="Text Box 10"/>
            <p:cNvSpPr txBox="1">
              <a:spLocks noChangeArrowheads="1"/>
            </p:cNvSpPr>
            <p:nvPr/>
          </p:nvSpPr>
          <p:spPr bwMode="auto">
            <a:xfrm>
              <a:off x="611560" y="3861048"/>
              <a:ext cx="5040557" cy="7694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457200" indent="-457200">
                <a:spcBef>
                  <a:spcPct val="20000"/>
                </a:spcBef>
                <a:buClr>
                  <a:srgbClr val="00FFFF"/>
                </a:buClr>
                <a:buSzPct val="90000"/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1pPr>
              <a:lvl2pPr marL="914400" indent="-457200">
                <a:spcBef>
                  <a:spcPct val="20000"/>
                </a:spcBef>
                <a:buClr>
                  <a:srgbClr val="FFFF66"/>
                </a:buClr>
                <a:buSzPct val="90000"/>
                <a:buFont typeface="Wingdings" panose="05000000000000000000" pitchFamily="2" charset="2"/>
                <a:buChar char="v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2pPr>
              <a:lvl3pPr marL="1371600" indent="-457200">
                <a:spcBef>
                  <a:spcPct val="20000"/>
                </a:spcBef>
                <a:buClr>
                  <a:srgbClr val="00CC66"/>
                </a:buClr>
                <a:buSzPct val="90000"/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3pPr>
              <a:lvl4pPr marL="1828800" indent="-457200">
                <a:spcBef>
                  <a:spcPct val="20000"/>
                </a:spcBef>
                <a:buClr>
                  <a:srgbClr val="FFFF66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4pPr>
              <a:lvl5pPr marL="2286000" indent="-457200">
                <a:spcBef>
                  <a:spcPct val="20000"/>
                </a:spcBef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5pPr>
              <a:lvl6pPr marL="2743200" indent="-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6pPr>
              <a:lvl7pPr marL="3200400" indent="-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7pPr>
              <a:lvl8pPr marL="3657600" indent="-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8pPr>
              <a:lvl9pPr marL="4114800" indent="-4572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90000"/>
                <a:buFont typeface="Wingdings" panose="05000000000000000000" pitchFamily="2" charset="2"/>
                <a:buChar char="v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华文新魏" panose="02010800040101010101" pitchFamily="2" charset="-122"/>
                </a:defRPr>
              </a:lvl9pPr>
            </a:lstStyle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dirty="0" smtClean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0110 1            01100            11 </a:t>
              </a:r>
              <a:r>
                <a:rPr lang="en-US" altLang="zh-CN" sz="20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000         </a:t>
              </a:r>
              <a:r>
                <a:rPr lang="en-US" altLang="zh-CN" sz="2000" dirty="0" smtClean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  11 </a:t>
              </a:r>
              <a:r>
                <a:rPr lang="en-US" altLang="zh-CN" sz="20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011</a:t>
              </a:r>
            </a:p>
            <a:p>
              <a:pPr eaLnBrk="1" hangingPunct="1">
                <a:lnSpc>
                  <a:spcPct val="125000"/>
                </a:lnSpc>
                <a:spcBef>
                  <a:spcPct val="0"/>
                </a:spcBef>
                <a:buClrTx/>
                <a:buSzTx/>
                <a:buFont typeface="Wingdings" panose="05000000000000000000" pitchFamily="2" charset="2"/>
                <a:buNone/>
              </a:pPr>
              <a:r>
                <a:rPr lang="en-US" altLang="zh-CN" sz="20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0</a:t>
              </a:r>
              <a:r>
                <a:rPr lang="en-US" altLang="zh-CN" sz="2000" dirty="0" smtClean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100 </a:t>
              </a:r>
              <a:r>
                <a:rPr lang="en-US" altLang="zh-CN" sz="20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0 </a:t>
              </a:r>
              <a:r>
                <a:rPr lang="en-US" altLang="zh-CN" sz="2000" dirty="0" smtClean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           01001            10 </a:t>
              </a:r>
              <a:r>
                <a:rPr lang="en-US" altLang="zh-CN" sz="20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011         </a:t>
              </a:r>
              <a:r>
                <a:rPr lang="en-US" altLang="zh-CN" sz="2000" dirty="0" smtClean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  10 </a:t>
              </a:r>
              <a:r>
                <a:rPr lang="en-US" altLang="zh-CN" sz="2000" dirty="0">
                  <a:solidFill>
                    <a:srgbClr val="000000"/>
                  </a:solidFill>
                  <a:ea typeface="楷体" panose="02010609060101010101" pitchFamily="49" charset="-122"/>
                  <a:cs typeface="Times New Roman" panose="02020603050405020304" pitchFamily="18" charset="0"/>
                </a:rPr>
                <a:t>000</a:t>
              </a:r>
            </a:p>
          </p:txBody>
        </p:sp>
        <p:cxnSp>
          <p:nvCxnSpPr>
            <p:cNvPr id="6" name="直接连接符 5"/>
            <p:cNvCxnSpPr/>
            <p:nvPr/>
          </p:nvCxnSpPr>
          <p:spPr bwMode="auto">
            <a:xfrm>
              <a:off x="1143664" y="3933056"/>
              <a:ext cx="0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" name="右箭头 6"/>
            <p:cNvSpPr/>
            <p:nvPr/>
          </p:nvSpPr>
          <p:spPr bwMode="auto">
            <a:xfrm>
              <a:off x="1521288" y="4149080"/>
              <a:ext cx="360040" cy="216024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 bwMode="auto">
            <a:xfrm>
              <a:off x="3735950" y="3917197"/>
              <a:ext cx="0" cy="64807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" name="右箭头 8"/>
            <p:cNvSpPr/>
            <p:nvPr/>
          </p:nvSpPr>
          <p:spPr bwMode="auto">
            <a:xfrm>
              <a:off x="4330050" y="4149080"/>
              <a:ext cx="360040" cy="216024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" name="矩形 15"/>
          <p:cNvSpPr/>
          <p:nvPr/>
        </p:nvSpPr>
        <p:spPr>
          <a:xfrm>
            <a:off x="629145" y="3638054"/>
            <a:ext cx="703920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        体：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4        19         16          13         12           9          8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        码：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11011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11000  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10011   10000    01101   01100    01001   01000</a:t>
            </a:r>
          </a:p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适  应  度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729       576      361       256        169       144         81        64</a:t>
            </a:r>
          </a:p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选择概率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0.32      0.26     0.16       0.11       0.08      0.06      0.04      0.03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2114485" y="2384087"/>
            <a:ext cx="3736618" cy="724484"/>
            <a:chOff x="2114485" y="2384087"/>
            <a:chExt cx="3736618" cy="724484"/>
          </a:xfrm>
        </p:grpSpPr>
        <p:sp>
          <p:nvSpPr>
            <p:cNvPr id="5" name="矩形 4"/>
            <p:cNvSpPr/>
            <p:nvPr/>
          </p:nvSpPr>
          <p:spPr bwMode="auto">
            <a:xfrm>
              <a:off x="2114485" y="2384087"/>
              <a:ext cx="729323" cy="339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1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1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=13</a:t>
              </a:r>
              <a:endParaRPr kumimoji="0" lang="zh-CN" altLang="en-US" sz="2400" b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5409815" y="2401995"/>
              <a:ext cx="441288" cy="339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24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5409815" y="2769216"/>
              <a:ext cx="441288" cy="339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19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2118033" y="2768696"/>
              <a:ext cx="568616" cy="339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1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kumimoji="0" lang="en-US" altLang="zh-CN" sz="2400" b="1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=8</a:t>
              </a:r>
              <a:endParaRPr kumimoji="0" lang="zh-CN" altLang="en-US" sz="2400" b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612663" y="2044732"/>
            <a:ext cx="3208937" cy="1396651"/>
            <a:chOff x="4612663" y="2044732"/>
            <a:chExt cx="3208937" cy="1396651"/>
          </a:xfrm>
        </p:grpSpPr>
        <p:sp>
          <p:nvSpPr>
            <p:cNvPr id="26" name="矩形 25"/>
            <p:cNvSpPr/>
            <p:nvPr/>
          </p:nvSpPr>
          <p:spPr bwMode="auto">
            <a:xfrm>
              <a:off x="4612663" y="2062934"/>
              <a:ext cx="441288" cy="339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4612845" y="3102028"/>
              <a:ext cx="441288" cy="339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7380312" y="2044732"/>
              <a:ext cx="441288" cy="339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27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7380312" y="3102028"/>
              <a:ext cx="441288" cy="33935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3" name="矩形 32"/>
          <p:cNvSpPr/>
          <p:nvPr/>
        </p:nvSpPr>
        <p:spPr bwMode="auto">
          <a:xfrm>
            <a:off x="1772479" y="4257928"/>
            <a:ext cx="5808559" cy="15605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5" name="Rectangle 2"/>
          <p:cNvSpPr>
            <a:spLocks noGrp="1" noChangeArrowheads="1"/>
          </p:cNvSpPr>
          <p:nvPr>
            <p:ph type="title"/>
          </p:nvPr>
        </p:nvSpPr>
        <p:spPr>
          <a:xfrm>
            <a:off x="7655107" y="4176311"/>
            <a:ext cx="971272" cy="280229"/>
          </a:xfrm>
        </p:spPr>
        <p:txBody>
          <a:bodyPr lIns="0" tIns="0" rIns="0" bIns="0"/>
          <a:lstStyle/>
          <a:p>
            <a:pPr eaLnBrk="1" hangingPunct="1"/>
            <a:r>
              <a:rPr lang="el-GR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Σ</a:t>
            </a:r>
            <a:r>
              <a:rPr lang="en-US" altLang="zh-CN" sz="18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 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=2380</a:t>
            </a:r>
            <a:endParaRPr lang="zh-CN" altLang="en-US" sz="1800" b="1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1763688" y="4516200"/>
            <a:ext cx="6775315" cy="244322"/>
            <a:chOff x="1763688" y="4516200"/>
            <a:chExt cx="6775315" cy="2443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Rectangle 2"/>
                <p:cNvSpPr txBox="1">
                  <a:spLocks noChangeArrowheads="1"/>
                </p:cNvSpPr>
                <p:nvPr/>
              </p:nvSpPr>
              <p:spPr bwMode="auto">
                <a:xfrm>
                  <a:off x="7661781" y="4520431"/>
                  <a:ext cx="877222" cy="2400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b" anchorCtr="0" compatLnSpc="1">
                  <a:prstTxWarp prst="textNoShape">
                    <a:avLst/>
                  </a:prstTxWarp>
                </a:bodyPr>
                <a:lstStyle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 kern="1200">
                      <a:solidFill>
                        <a:schemeClr val="tx2"/>
                      </a:solidFill>
                      <a:latin typeface="+mj-lt"/>
                      <a:ea typeface="+mj-ea"/>
                      <a:cs typeface="+mj-cs"/>
                    </a:defRPr>
                  </a:lvl1pPr>
                  <a:lvl2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r>
                    <a:rPr lang="el-GR" altLang="zh-CN" sz="18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Σ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l-GR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𝟏</m:t>
                      </m:r>
                    </m:oMath>
                  </a14:m>
                  <a:endParaRPr lang="zh-CN" altLang="en-US" sz="18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Rectangle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661781" y="4520431"/>
                  <a:ext cx="877222" cy="24009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6667" t="-48718" r="-2778" b="-58974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/>
            <p:cNvSpPr/>
            <p:nvPr/>
          </p:nvSpPr>
          <p:spPr bwMode="auto">
            <a:xfrm>
              <a:off x="1763688" y="4516200"/>
              <a:ext cx="5817350" cy="18097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983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 animBg="1"/>
      <p:bldP spid="3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37794" y="1799628"/>
            <a:ext cx="7894645" cy="692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spcBef>
                <a:spcPct val="20000"/>
              </a:spcBef>
              <a:buClr>
                <a:srgbClr val="00FFFF"/>
              </a:buClr>
              <a:buSzPct val="9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914400" indent="-457200">
              <a:spcBef>
                <a:spcPct val="20000"/>
              </a:spcBef>
              <a:buClr>
                <a:srgbClr val="FFFF66"/>
              </a:buClr>
              <a:buSzPct val="9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371600" indent="-457200">
              <a:spcBef>
                <a:spcPct val="20000"/>
              </a:spcBef>
              <a:buClr>
                <a:srgbClr val="00CC66"/>
              </a:buClr>
              <a:buSzPct val="9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828800" indent="-457200">
              <a:spcBef>
                <a:spcPct val="20000"/>
              </a:spcBef>
              <a:buClr>
                <a:srgbClr val="FFFF66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286000" indent="-457200"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ts val="27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⑹</a:t>
            </a:r>
            <a:r>
              <a:rPr lang="zh-CN" altLang="en-US" sz="18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产生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新种群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保留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上一代最好个体，并用</a:t>
            </a:r>
            <a:r>
              <a:rPr lang="zh-CN" altLang="en-US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适应度高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800" u="wavyHeavy" dirty="0" smtClean="0">
                <a:ea typeface="+mn-ea"/>
                <a:cs typeface="Times New Roman" panose="02020603050405020304" pitchFamily="18" charset="0"/>
              </a:rPr>
              <a:t>新个体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替换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上一代 </a:t>
            </a:r>
            <a:endParaRPr lang="en-US" altLang="zh-CN" sz="1800" dirty="0" smtClean="0"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7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None/>
            </a:pPr>
            <a:r>
              <a:rPr lang="en-US" altLang="zh-CN" sz="1800" dirty="0"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800" u="wavyHeavy" dirty="0" smtClean="0">
                <a:ea typeface="+mn-ea"/>
                <a:cs typeface="Times New Roman" panose="02020603050405020304" pitchFamily="18" charset="0"/>
              </a:rPr>
              <a:t>最差个体</a:t>
            </a:r>
            <a:r>
              <a:rPr lang="zh-CN" altLang="en-US" sz="1800" dirty="0"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矩形 4"/>
          <p:cNvSpPr/>
          <p:nvPr/>
        </p:nvSpPr>
        <p:spPr>
          <a:xfrm>
            <a:off x="1316781" y="2723778"/>
            <a:ext cx="7344817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        体：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        码：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11011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11000   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10011    10000     01101    01100    01001    01000</a:t>
            </a:r>
          </a:p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适  应  度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729       576       361        256         169        144         81          64</a:t>
            </a:r>
          </a:p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选择概率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0.32      0.26      0.16        0.11       0.08        0.06       0.04       0.03</a:t>
            </a:r>
            <a:endParaRPr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5936" y="366946"/>
            <a:ext cx="4627494" cy="126327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455" y="4223941"/>
            <a:ext cx="4089984" cy="143730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 bwMode="auto">
          <a:xfrm>
            <a:off x="7941518" y="2723778"/>
            <a:ext cx="648071" cy="110799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891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0114" y="1835532"/>
            <a:ext cx="460995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en-US" altLang="zh-CN" sz="2400" b="1" dirty="0" smtClean="0">
                <a:latin typeface="+mn-ea"/>
                <a:ea typeface="+mn-ea"/>
              </a:rPr>
              <a:t>1</a:t>
            </a:r>
            <a:r>
              <a:rPr lang="zh-CN" altLang="en-US" sz="2400" b="1" dirty="0" smtClean="0">
                <a:latin typeface="+mn-ea"/>
                <a:ea typeface="+mn-ea"/>
              </a:rPr>
              <a:t>、</a:t>
            </a:r>
            <a:r>
              <a:rPr lang="zh-CN" altLang="zh-CN" sz="2400" b="1" dirty="0" smtClean="0">
                <a:latin typeface="+mn-ea"/>
                <a:ea typeface="+mn-ea"/>
              </a:rPr>
              <a:t>群智能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Swarm Intelligence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6427" y="2484259"/>
            <a:ext cx="7941278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000"/>
              </a:lnSpc>
              <a:spcAft>
                <a:spcPts val="0"/>
              </a:spcAft>
              <a:defRPr/>
            </a:pP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□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定义：</a:t>
            </a:r>
            <a:r>
              <a:rPr lang="zh-CN" altLang="zh-CN" sz="2000" b="1" dirty="0" smtClean="0">
                <a:latin typeface="+mn-ea"/>
                <a:ea typeface="+mn-ea"/>
              </a:rPr>
              <a:t>一种</a:t>
            </a:r>
            <a:r>
              <a:rPr lang="zh-CN" altLang="en-US" sz="2000" b="1" dirty="0" smtClean="0">
                <a:latin typeface="+mn-ea"/>
                <a:ea typeface="+mn-ea"/>
              </a:rPr>
              <a:t>受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昆虫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或其它生物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群体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zh-CN" sz="2000" b="1" u="wavyHeavy" dirty="0" smtClean="0">
                <a:solidFill>
                  <a:srgbClr val="0000FF"/>
                </a:solidFill>
                <a:latin typeface="+mn-ea"/>
                <a:ea typeface="+mn-ea"/>
              </a:rPr>
              <a:t>社会行为机制</a:t>
            </a:r>
            <a:r>
              <a:rPr lang="zh-CN" altLang="en-US" sz="2000" b="1" dirty="0" smtClean="0">
                <a:latin typeface="+mn-ea"/>
                <a:ea typeface="+mn-ea"/>
              </a:rPr>
              <a:t>启</a:t>
            </a:r>
            <a:r>
              <a:rPr lang="zh-CN" altLang="zh-CN" sz="2000" b="1" dirty="0" smtClean="0">
                <a:latin typeface="+mn-ea"/>
                <a:ea typeface="+mn-ea"/>
              </a:rPr>
              <a:t>发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</a:rPr>
              <a:t>设计</a:t>
            </a:r>
            <a:r>
              <a:rPr lang="zh-CN" altLang="en-US" sz="2000" b="1" dirty="0" smtClean="0">
                <a:latin typeface="+mn-ea"/>
                <a:ea typeface="+mn-ea"/>
              </a:rPr>
              <a:t>出的 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algn="just">
              <a:lnSpc>
                <a:spcPts val="3000"/>
              </a:lnSpc>
              <a:spcAft>
                <a:spcPts val="1200"/>
              </a:spcAft>
              <a:defRPr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</a:t>
            </a:r>
            <a:r>
              <a:rPr lang="en-US" altLang="zh-CN" sz="1600" dirty="0" smtClean="0">
                <a:latin typeface="+mn-ea"/>
                <a:ea typeface="+mn-ea"/>
              </a:rPr>
              <a:t>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zh-CN" sz="2000" b="1" dirty="0" smtClean="0">
                <a:latin typeface="+mn-ea"/>
                <a:ea typeface="+mn-ea"/>
              </a:rPr>
              <a:t>或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分布式问题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求解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策略</a:t>
            </a:r>
            <a:r>
              <a:rPr lang="zh-CN" altLang="zh-CN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71463" indent="-271463" algn="just">
              <a:lnSpc>
                <a:spcPts val="3000"/>
              </a:lnSpc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群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zh-CN" sz="2000" b="1" dirty="0">
                <a:latin typeface="+mn-ea"/>
                <a:ea typeface="+mn-ea"/>
              </a:rPr>
              <a:t>一组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相互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之间</a:t>
            </a:r>
            <a:r>
              <a:rPr lang="zh-CN" altLang="en-US" sz="2000" b="1" dirty="0" smtClean="0">
                <a:latin typeface="+mn-ea"/>
                <a:ea typeface="+mn-ea"/>
              </a:rPr>
              <a:t>能够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直接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间接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进行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通信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交互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主体</a:t>
            </a:r>
            <a:endParaRPr lang="en-US" altLang="zh-CN" sz="2000" dirty="0">
              <a:latin typeface="+mn-ea"/>
              <a:ea typeface="+mn-ea"/>
            </a:endParaRPr>
          </a:p>
          <a:p>
            <a:pPr marL="271463" indent="-271463" algn="just">
              <a:lnSpc>
                <a:spcPts val="3000"/>
              </a:lnSpc>
              <a:spcAft>
                <a:spcPts val="0"/>
              </a:spcAft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群智能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无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智能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简单智能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主体</a:t>
            </a:r>
            <a:r>
              <a:rPr lang="zh-CN" altLang="zh-CN" sz="2000" b="1" dirty="0">
                <a:latin typeface="+mn-ea"/>
                <a:ea typeface="+mn-ea"/>
              </a:rPr>
              <a:t>，通过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任何形式</a:t>
            </a:r>
            <a:r>
              <a:rPr lang="zh-CN" altLang="zh-CN" sz="2000" b="1" dirty="0">
                <a:latin typeface="+mn-ea"/>
                <a:ea typeface="+mn-ea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聚集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协同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en-US" altLang="zh-CN" sz="2000" b="1" dirty="0" smtClean="0">
                <a:latin typeface="+mn-ea"/>
                <a:ea typeface="+mn-ea"/>
              </a:rPr>
              <a:t> </a:t>
            </a:r>
            <a:endParaRPr lang="en-US" altLang="zh-CN" sz="2000" b="1" dirty="0">
              <a:latin typeface="+mn-ea"/>
              <a:ea typeface="+mn-ea"/>
            </a:endParaRPr>
          </a:p>
          <a:p>
            <a:pPr algn="just">
              <a:lnSpc>
                <a:spcPts val="3000"/>
              </a:lnSpc>
              <a:spcAft>
                <a:spcPts val="1200"/>
              </a:spcAft>
              <a:defRPr/>
            </a:pPr>
            <a:r>
              <a:rPr lang="en-US" altLang="zh-CN" sz="2000" b="1" dirty="0">
                <a:latin typeface="+mn-ea"/>
                <a:ea typeface="+mn-ea"/>
              </a:rPr>
              <a:t>          </a:t>
            </a:r>
            <a:r>
              <a:rPr lang="zh-CN" altLang="zh-CN" sz="2000" b="1" dirty="0" smtClean="0">
                <a:latin typeface="+mn-ea"/>
                <a:ea typeface="+mn-ea"/>
              </a:rPr>
              <a:t>而</a:t>
            </a:r>
            <a:r>
              <a:rPr lang="zh-CN" altLang="zh-CN" sz="2000" b="1" dirty="0">
                <a:latin typeface="+mn-ea"/>
                <a:ea typeface="+mn-ea"/>
              </a:rPr>
              <a:t>表现出智能行为的特征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简单的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群体智能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en-US" altLang="zh-CN" sz="2000" b="1" dirty="0">
              <a:latin typeface="+mn-ea"/>
              <a:ea typeface="+mn-ea"/>
            </a:endParaRPr>
          </a:p>
          <a:p>
            <a:pPr marL="271463" indent="-2714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 smtClean="0">
                <a:latin typeface="+mn-ea"/>
                <a:ea typeface="+mn-ea"/>
              </a:rPr>
              <a:t>为</a:t>
            </a:r>
            <a:r>
              <a:rPr lang="zh-CN" altLang="zh-CN" sz="2000" b="1" dirty="0">
                <a:latin typeface="+mn-ea"/>
                <a:ea typeface="+mn-ea"/>
              </a:rPr>
              <a:t>解决</a:t>
            </a:r>
            <a:r>
              <a:rPr lang="zh-CN" altLang="zh-CN" sz="2400" b="1" dirty="0">
                <a:solidFill>
                  <a:srgbClr val="FF0000"/>
                </a:solidFill>
                <a:latin typeface="+mn-ea"/>
                <a:ea typeface="+mn-ea"/>
              </a:rPr>
              <a:t>复杂分布式问题</a:t>
            </a:r>
            <a:r>
              <a:rPr lang="zh-CN" altLang="zh-CN" sz="2000" b="1" dirty="0">
                <a:latin typeface="+mn-ea"/>
                <a:ea typeface="+mn-ea"/>
              </a:rPr>
              <a:t>提供了思路</a:t>
            </a:r>
            <a:r>
              <a:rPr lang="zh-CN" altLang="en-US" sz="2000" b="1" dirty="0">
                <a:latin typeface="+mn-ea"/>
                <a:ea typeface="+mn-ea"/>
              </a:rPr>
              <a:t>！</a:t>
            </a:r>
            <a:endParaRPr lang="zh-CN" altLang="zh-CN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0558" y="980728"/>
            <a:ext cx="197722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en-US" altLang="zh-CN" sz="2400" b="1" dirty="0">
                <a:latin typeface="+mn-ea"/>
                <a:ea typeface="+mn-ea"/>
              </a:rPr>
              <a:t>6.1 </a:t>
            </a:r>
            <a:r>
              <a:rPr lang="zh-CN" altLang="en-US" sz="2400" b="1" dirty="0" smtClean="0">
                <a:latin typeface="+mn-ea"/>
                <a:ea typeface="+mn-ea"/>
              </a:rPr>
              <a:t>基本概念</a:t>
            </a:r>
            <a:endParaRPr lang="zh-CN" altLang="zh-CN" sz="2400" b="1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6427" y="5445224"/>
            <a:ext cx="55723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</a:rPr>
              <a:t>人类视角</a:t>
            </a:r>
            <a:r>
              <a:rPr lang="zh-CN" altLang="en-US" sz="2000" dirty="0" smtClean="0"/>
              <a:t>：复杂问题 </a:t>
            </a:r>
            <a:r>
              <a:rPr lang="zh-CN" altLang="en-US" sz="2000" dirty="0" smtClean="0">
                <a:latin typeface="宋体" panose="02010600030101010101" pitchFamily="2" charset="-122"/>
              </a:rPr>
              <a:t>→ 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生物行为</a:t>
            </a:r>
            <a:r>
              <a:rPr lang="zh-CN" altLang="en-US" sz="2000" dirty="0" smtClean="0">
                <a:latin typeface="宋体" panose="02010600030101010101" pitchFamily="2" charset="-122"/>
              </a:rPr>
              <a:t>：解决方法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80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29143" y="1758961"/>
            <a:ext cx="7941015" cy="7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57200" indent="-457200">
              <a:spcBef>
                <a:spcPct val="20000"/>
              </a:spcBef>
              <a:buClr>
                <a:srgbClr val="00FFFF"/>
              </a:buClr>
              <a:buSzPct val="9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914400" indent="-457200">
              <a:spcBef>
                <a:spcPct val="20000"/>
              </a:spcBef>
              <a:buClr>
                <a:srgbClr val="FFFF66"/>
              </a:buClr>
              <a:buSzPct val="9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371600" indent="-457200">
              <a:spcBef>
                <a:spcPct val="20000"/>
              </a:spcBef>
              <a:buClr>
                <a:srgbClr val="00CC66"/>
              </a:buClr>
              <a:buSzPct val="9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828800" indent="-457200">
              <a:spcBef>
                <a:spcPct val="20000"/>
              </a:spcBef>
              <a:buClr>
                <a:srgbClr val="FFFF66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286000" indent="-457200"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7432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32004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6576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4114800" indent="-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marL="0" indent="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zh-CN" altLang="en-US" sz="18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⑹</a:t>
            </a:r>
            <a:r>
              <a:rPr lang="zh-CN" altLang="en-US" sz="18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变异</a:t>
            </a:r>
            <a:r>
              <a:rPr lang="zh-CN" altLang="en-US" sz="18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800" dirty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18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一定概率</a:t>
            </a:r>
            <a:r>
              <a:rPr lang="zh-CN" altLang="zh-CN" sz="1800" u="wavyDbl" dirty="0">
                <a:latin typeface="+mn-ea"/>
                <a:ea typeface="+mn-ea"/>
                <a:cs typeface="Times New Roman" panose="02020603050405020304" pitchFamily="18" charset="0"/>
              </a:rPr>
              <a:t>从群体中随机选择若干个体</a:t>
            </a:r>
            <a:r>
              <a:rPr lang="zh-CN" altLang="zh-CN" sz="1800" dirty="0">
                <a:latin typeface="+mn-ea"/>
                <a:ea typeface="+mn-ea"/>
                <a:cs typeface="Times New Roman" panose="02020603050405020304" pitchFamily="18" charset="0"/>
              </a:rPr>
              <a:t>，对</a:t>
            </a:r>
            <a:r>
              <a:rPr lang="zh-CN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选中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zh-CN" sz="18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随机选取</a:t>
            </a:r>
            <a:endParaRPr lang="en-US" altLang="zh-CN" sz="18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sz="18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一位</a:t>
            </a:r>
            <a:r>
              <a:rPr lang="zh-CN" altLang="zh-CN" sz="1800" dirty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取反运算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8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(1</a:t>
            </a:r>
            <a:r>
              <a:rPr lang="zh-CN" altLang="zh-CN" sz="1800" dirty="0">
                <a:latin typeface="+mn-ea"/>
                <a:ea typeface="+mn-ea"/>
                <a:cs typeface="Times New Roman" panose="02020603050405020304" pitchFamily="18" charset="0"/>
              </a:rPr>
              <a:t>变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1800" dirty="0">
                <a:latin typeface="+mn-ea"/>
                <a:ea typeface="+mn-ea"/>
                <a:cs typeface="Times New Roman" panose="02020603050405020304" pitchFamily="18" charset="0"/>
              </a:rPr>
              <a:t>变</a:t>
            </a:r>
            <a:r>
              <a:rPr lang="en-US" altLang="zh-CN" sz="1800" dirty="0">
                <a:latin typeface="+mn-ea"/>
                <a:ea typeface="+mn-ea"/>
                <a:cs typeface="Times New Roman" panose="02020603050405020304" pitchFamily="18" charset="0"/>
              </a:rPr>
              <a:t>1)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86547" y="2653530"/>
            <a:ext cx="6495579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        体：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24         19          16           13          12           9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        码：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11011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11000   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10011    10000     01101    01100    01001</a:t>
            </a:r>
          </a:p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        异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11    11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00    10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11    10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00     01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01    01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00    01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01</a:t>
            </a:r>
          </a:p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新  个  体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  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31         28         30         20            9            8           13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448921" y="252646"/>
            <a:ext cx="7121238" cy="1198832"/>
            <a:chOff x="1540361" y="332656"/>
            <a:chExt cx="7121238" cy="1198832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0893" y="332656"/>
              <a:ext cx="6740706" cy="1198832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p:sp>
          <p:nvSpPr>
            <p:cNvPr id="31" name="矩形 30"/>
            <p:cNvSpPr/>
            <p:nvPr/>
          </p:nvSpPr>
          <p:spPr bwMode="auto">
            <a:xfrm>
              <a:off x="1540361" y="385596"/>
              <a:ext cx="380532" cy="11195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7200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新种群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</a:rPr>
                <a:t>⑴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29144" y="252646"/>
            <a:ext cx="702496" cy="512058"/>
            <a:chOff x="629144" y="252646"/>
            <a:chExt cx="702496" cy="512058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629144" y="252646"/>
              <a:ext cx="0" cy="51205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/>
            <p:nvPr/>
          </p:nvCxnSpPr>
          <p:spPr bwMode="auto">
            <a:xfrm>
              <a:off x="629144" y="764704"/>
              <a:ext cx="702496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71" name="组合 70"/>
          <p:cNvGrpSpPr/>
          <p:nvPr/>
        </p:nvGrpSpPr>
        <p:grpSpPr>
          <a:xfrm>
            <a:off x="1268424" y="3322882"/>
            <a:ext cx="7186124" cy="1956970"/>
            <a:chOff x="1268424" y="3322882"/>
            <a:chExt cx="7186124" cy="1956970"/>
          </a:xfrm>
        </p:grpSpPr>
        <p:grpSp>
          <p:nvGrpSpPr>
            <p:cNvPr id="63" name="组合 62"/>
            <p:cNvGrpSpPr/>
            <p:nvPr/>
          </p:nvGrpSpPr>
          <p:grpSpPr>
            <a:xfrm>
              <a:off x="1547664" y="4149080"/>
              <a:ext cx="6906884" cy="1130772"/>
              <a:chOff x="1547664" y="4149080"/>
              <a:chExt cx="6906884" cy="1130772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1959153" y="4149080"/>
                <a:ext cx="6495395" cy="1107996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        体：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31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30        28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13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/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编        码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11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11   10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11   11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00    10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00     01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01    01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00    01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00</a:t>
                </a:r>
              </a:p>
              <a:p>
                <a:pPr eaLnBrk="1" hangingPunct="1"/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适  应  度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 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961      900      784        400         169         81          64</a:t>
                </a:r>
              </a:p>
              <a:p>
                <a:pPr eaLnBrk="1" hangingPunct="1"/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选择概率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0.25     0.23      0.20      0.10        0.04      0.02       0.016</a:t>
                </a:r>
              </a:p>
            </p:txBody>
          </p:sp>
          <p:sp>
            <p:nvSpPr>
              <p:cNvPr id="35" name="矩形 34"/>
              <p:cNvSpPr/>
              <p:nvPr/>
            </p:nvSpPr>
            <p:spPr bwMode="auto">
              <a:xfrm>
                <a:off x="1547664" y="4160336"/>
                <a:ext cx="380532" cy="111951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7200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新种群</a:t>
                </a:r>
                <a:r>
                  <a:rPr lang="zh-CN" altLang="en-US" dirty="0">
                    <a:solidFill>
                      <a:srgbClr val="FF0000"/>
                    </a:solidFill>
                    <a:latin typeface="宋体" panose="02010600030101010101" pitchFamily="2" charset="-122"/>
                  </a:rPr>
                  <a:t>⑵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1268424" y="3322882"/>
              <a:ext cx="470560" cy="1330254"/>
              <a:chOff x="1268424" y="3322882"/>
              <a:chExt cx="470560" cy="1330254"/>
            </a:xfrm>
          </p:grpSpPr>
          <p:sp>
            <p:nvSpPr>
              <p:cNvPr id="40" name="左大括号 39"/>
              <p:cNvSpPr/>
              <p:nvPr/>
            </p:nvSpPr>
            <p:spPr bwMode="auto">
              <a:xfrm>
                <a:off x="1560059" y="3322882"/>
                <a:ext cx="178925" cy="360065"/>
              </a:xfrm>
              <a:prstGeom prst="leftBrace">
                <a:avLst>
                  <a:gd name="adj1" fmla="val 0"/>
                  <a:gd name="adj2" fmla="val 50000"/>
                </a:avLst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49" name="直接箭头连接符 48"/>
              <p:cNvCxnSpPr/>
              <p:nvPr/>
            </p:nvCxnSpPr>
            <p:spPr bwMode="auto">
              <a:xfrm flipH="1">
                <a:off x="1268424" y="3500864"/>
                <a:ext cx="5276" cy="1152272"/>
              </a:xfrm>
              <a:prstGeom prst="straightConnector1">
                <a:avLst/>
              </a:prstGeom>
              <a:ln w="19050">
                <a:headEnd type="none" w="med" len="med"/>
                <a:tailEnd type="none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1" name="直接连接符 60"/>
              <p:cNvCxnSpPr/>
              <p:nvPr/>
            </p:nvCxnSpPr>
            <p:spPr bwMode="auto">
              <a:xfrm>
                <a:off x="1268424" y="3503726"/>
                <a:ext cx="28803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69" name="直接箭头连接符 68"/>
              <p:cNvCxnSpPr/>
              <p:nvPr/>
            </p:nvCxnSpPr>
            <p:spPr bwMode="auto">
              <a:xfrm>
                <a:off x="1268424" y="4645114"/>
                <a:ext cx="288032" cy="0"/>
              </a:xfrm>
              <a:prstGeom prst="straightConnector1">
                <a:avLst/>
              </a:prstGeom>
              <a:solidFill>
                <a:schemeClr val="accent1"/>
              </a:solidFill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64" name="矩形 63"/>
          <p:cNvSpPr/>
          <p:nvPr/>
        </p:nvSpPr>
        <p:spPr bwMode="auto">
          <a:xfrm>
            <a:off x="7725493" y="4163234"/>
            <a:ext cx="613783" cy="1096740"/>
          </a:xfrm>
          <a:prstGeom prst="rect">
            <a:avLst/>
          </a:prstGeom>
          <a:solidFill>
            <a:schemeClr val="bg1">
              <a:lumMod val="75000"/>
              <a:alpha val="57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7835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611560" y="1735976"/>
                <a:ext cx="8136904" cy="20774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57200" indent="-457200">
                  <a:spcBef>
                    <a:spcPct val="20000"/>
                  </a:spcBef>
                  <a:buClr>
                    <a:srgbClr val="00FFFF"/>
                  </a:buClr>
                  <a:buSzPct val="90000"/>
                  <a:buFont typeface="Wingdings" panose="05000000000000000000" pitchFamily="2" charset="2"/>
                  <a:buChar char="v"/>
                  <a:defRPr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1pPr>
                <a:lvl2pPr marL="914400" indent="-457200">
                  <a:spcBef>
                    <a:spcPct val="20000"/>
                  </a:spcBef>
                  <a:buClr>
                    <a:srgbClr val="FFFF66"/>
                  </a:buClr>
                  <a:buSzPct val="90000"/>
                  <a:buFont typeface="Wingdings" panose="05000000000000000000" pitchFamily="2" charset="2"/>
                  <a:buChar char="v"/>
                  <a:defRPr sz="28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2pPr>
                <a:lvl3pPr marL="1371600" indent="-457200">
                  <a:spcBef>
                    <a:spcPct val="20000"/>
                  </a:spcBef>
                  <a:buClr>
                    <a:srgbClr val="00CC66"/>
                  </a:buClr>
                  <a:buSzPct val="90000"/>
                  <a:buFont typeface="Wingdings" panose="05000000000000000000" pitchFamily="2" charset="2"/>
                  <a:buChar char="v"/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3pPr>
                <a:lvl4pPr marL="1828800" indent="-457200">
                  <a:spcBef>
                    <a:spcPct val="20000"/>
                  </a:spcBef>
                  <a:buClr>
                    <a:srgbClr val="FFFF66"/>
                  </a:buClr>
                  <a:buSzPct val="9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4pPr>
                <a:lvl5pPr marL="2286000" indent="-457200">
                  <a:spcBef>
                    <a:spcPct val="20000"/>
                  </a:spcBef>
                  <a:buClr>
                    <a:schemeClr val="accent1"/>
                  </a:buClr>
                  <a:buSzPct val="9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5pPr>
                <a:lvl6pPr marL="274320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6pPr>
                <a:lvl7pPr marL="320040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7pPr>
                <a:lvl8pPr marL="365760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8pPr>
                <a:lvl9pPr marL="4114800" indent="-4572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90000"/>
                  <a:buFont typeface="Wingdings" panose="05000000000000000000" pitchFamily="2" charset="2"/>
                  <a:buChar char="v"/>
                  <a:defRPr sz="2000">
                    <a:solidFill>
                      <a:schemeClr val="tx1"/>
                    </a:solidFill>
                    <a:latin typeface="Times New Roman" panose="02020603050405020304" pitchFamily="18" charset="0"/>
                    <a:ea typeface="华文新魏" panose="02010800040101010101" pitchFamily="2" charset="-122"/>
                  </a:defRPr>
                </a:lvl9pPr>
              </a:lstStyle>
              <a:p>
                <a:pPr marL="265113" indent="-265113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FF0000"/>
                  </a:buClr>
                  <a:buSzTx/>
                  <a:buFont typeface="宋体" panose="02010600030101010101" pitchFamily="2" charset="-122"/>
                  <a:buChar char="□"/>
                </a:pP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说明</a:t>
                </a:r>
                <a:endParaRPr lang="en-US" altLang="zh-CN" sz="1800" dirty="0" smtClean="0">
                  <a:solidFill>
                    <a:srgbClr val="FF0000"/>
                  </a:solidFill>
                  <a:ea typeface="+mn-ea"/>
                  <a:cs typeface="Times New Roman" panose="02020603050405020304" pitchFamily="18" charset="0"/>
                </a:endParaRPr>
              </a:p>
              <a:p>
                <a:pPr marL="539750" indent="-182563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sz="18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⑵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代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种群中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ea typeface="+mn-ea"/>
                    <a:cs typeface="Times New Roman" panose="02020603050405020304" pitchFamily="18" charset="0"/>
                  </a:rPr>
                  <a:t>已出现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适应度最高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u="wavyHeavy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染色体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个体解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𝟑𝟏</m:t>
                    </m:r>
                    <m:r>
                      <a:rPr lang="en-US" altLang="zh-CN" sz="1800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𝟏𝟏𝟏𝟏𝟏</m:t>
                        </m:r>
                      </m:e>
                    </m:d>
                  </m:oMath>
                </a14:m>
                <a:endParaRPr lang="en-US" altLang="zh-CN" sz="18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539750" indent="-182563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遗传操作终止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解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800" dirty="0" smtClean="0">
                    <a:ea typeface="+mn-ea"/>
                    <a:cs typeface="Times New Roman" panose="02020603050405020304" pitchFamily="18" charset="0"/>
                  </a:rPr>
                  <a:t>11111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”作为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最终结果输出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>
                  <a:solidFill>
                    <a:srgbClr val="000000"/>
                  </a:solidFill>
                  <a:ea typeface="+mn-ea"/>
                  <a:cs typeface="Times New Roman" panose="02020603050405020304" pitchFamily="18" charset="0"/>
                </a:endParaRPr>
              </a:p>
              <a:p>
                <a:pPr marL="539750" indent="-182563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解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11111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解码为表现型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，得到所求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最优解：</a:t>
                </a:r>
                <a:r>
                  <a:rPr lang="en-US" altLang="zh-CN" sz="1800" dirty="0">
                    <a:solidFill>
                      <a:srgbClr val="000000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𝟑𝟏</m:t>
                    </m:r>
                  </m:oMath>
                </a14:m>
                <a:endParaRPr lang="en-US" altLang="zh-CN" sz="1800" dirty="0" smtClean="0">
                  <a:solidFill>
                    <a:srgbClr val="000000"/>
                  </a:solidFill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539750" indent="-182563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𝟑𝟏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代入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目标函数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8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，得到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原问题的解</a:t>
                </a:r>
                <a:r>
                  <a:rPr lang="zh-CN" altLang="en-US" sz="1800" dirty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ea typeface="+mn-ea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FF0000"/>
                  </a:buClr>
                  <a:buSzTx/>
                  <a:buNone/>
                </a:pPr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          即，函数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18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1800" dirty="0" smtClean="0">
                    <a:solidFill>
                      <a:srgbClr val="000000"/>
                    </a:solidFill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最大值为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961</a:t>
                </a:r>
                <a:endParaRPr lang="zh-CN" altLang="en-US" sz="1800" dirty="0">
                  <a:solidFill>
                    <a:srgbClr val="000000"/>
                  </a:solidFill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735976"/>
                <a:ext cx="8136904" cy="2077492"/>
              </a:xfrm>
              <a:prstGeom prst="rect">
                <a:avLst/>
              </a:prstGeom>
              <a:blipFill>
                <a:blip r:embed="rId2"/>
                <a:stretch>
                  <a:fillRect l="-1423" t="-2933" b="-410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818792" y="287814"/>
            <a:ext cx="702496" cy="512058"/>
            <a:chOff x="629144" y="252646"/>
            <a:chExt cx="702496" cy="512058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629144" y="252646"/>
              <a:ext cx="0" cy="512058"/>
            </a:xfrm>
            <a:prstGeom prst="line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 bwMode="auto">
            <a:xfrm>
              <a:off x="629144" y="764704"/>
              <a:ext cx="702496" cy="0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1288" y="201709"/>
            <a:ext cx="6255162" cy="1349636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3426904" y="3951243"/>
            <a:ext cx="5354204" cy="2027912"/>
            <a:chOff x="3426904" y="3951243"/>
            <a:chExt cx="5354204" cy="2027912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6904" y="3951243"/>
              <a:ext cx="2657264" cy="2027912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68144" y="3998099"/>
              <a:ext cx="2912964" cy="1981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0104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45723" y="1916832"/>
            <a:ext cx="7886717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342900" indent="-342900">
              <a:spcBef>
                <a:spcPct val="20000"/>
              </a:spcBef>
              <a:buClr>
                <a:srgbClr val="00FFFF"/>
              </a:buClr>
              <a:buSzPct val="90000"/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rgbClr val="FFFF66"/>
              </a:buClr>
              <a:buSzPct val="90000"/>
              <a:buFont typeface="Wingdings" panose="05000000000000000000" pitchFamily="2" charset="2"/>
              <a:buChar char="v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rgbClr val="00CC66"/>
              </a:buClr>
              <a:buSzPct val="90000"/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rgbClr val="FFFF66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v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eaLnBrk="1" hangingPunct="1">
              <a:lnSpc>
                <a:spcPts val="29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编码后，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几乎不需要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任何与问题有关的知识，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唯一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需要的信息</a:t>
            </a:r>
            <a:r>
              <a:rPr lang="zh-CN" altLang="en-US" sz="2000" u="wavyDbl" dirty="0" smtClean="0">
                <a:latin typeface="+mn-ea"/>
                <a:ea typeface="+mn-ea"/>
              </a:rPr>
              <a:t>仅仅只是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适应度函数值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r>
              <a:rPr lang="zh-CN" altLang="en-US" sz="1800" dirty="0" smtClean="0">
                <a:solidFill>
                  <a:srgbClr val="000000"/>
                </a:solidFill>
                <a:latin typeface="+mn-ea"/>
                <a:ea typeface="+mn-ea"/>
              </a:rPr>
              <a:t>（盲目搜索→概率→指导搜索方向）</a:t>
            </a:r>
            <a:endParaRPr lang="en-US" altLang="zh-CN" sz="1800" dirty="0">
              <a:solidFill>
                <a:srgbClr val="000000"/>
              </a:solidFill>
              <a:latin typeface="+mn-ea"/>
              <a:ea typeface="+mn-ea"/>
            </a:endParaRPr>
          </a:p>
          <a:p>
            <a:pPr eaLnBrk="1" hangingPunct="1">
              <a:lnSpc>
                <a:spcPts val="29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无需对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问题有很深入的了解和求解技巧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，只需要</a:t>
            </a:r>
            <a:r>
              <a:rPr lang="zh-CN" altLang="en-US" sz="2000" dirty="0" smtClean="0">
                <a:latin typeface="+mn-ea"/>
                <a:ea typeface="+mn-ea"/>
              </a:rPr>
              <a:t>通过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选择、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交叉、变异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简单操作</a:t>
            </a:r>
            <a:r>
              <a:rPr lang="zh-CN" altLang="en-US" sz="2000" dirty="0" smtClean="0">
                <a:latin typeface="+mn-ea"/>
                <a:ea typeface="+mn-ea"/>
              </a:rPr>
              <a:t>，即可求解复杂问题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是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一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较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通用的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优化算法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。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645723" y="3789040"/>
            <a:ext cx="8030733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1pPr>
            <a:lvl2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2pPr>
            <a:lvl3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3pPr>
            <a:lvl4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4pPr>
            <a:lvl5pPr algn="l"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rgbClr val="FFCC00"/>
                </a:solidFill>
                <a:latin typeface="Times New Roman" panose="02020603050405020304" pitchFamily="18" charset="0"/>
                <a:ea typeface="华文新魏" panose="02010800040101010101" pitchFamily="2" charset="-122"/>
              </a:defRPr>
            </a:lvl9pPr>
          </a:lstStyle>
          <a:p>
            <a:pPr marL="342900" indent="-342900" eaLnBrk="1" hangingPunct="1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收敛性：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若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在进化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过程中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算法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每次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均选择保留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迄今为止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最好解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并且以</a:t>
            </a:r>
            <a:r>
              <a:rPr lang="zh-CN" altLang="en-US" sz="2000" u="wavyDbl" dirty="0">
                <a:solidFill>
                  <a:srgbClr val="0000FF"/>
                </a:solidFill>
                <a:latin typeface="+mn-ea"/>
                <a:ea typeface="+mn-ea"/>
              </a:rPr>
              <a:t>交叉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zh-CN" altLang="en-US" sz="2000" u="wavyDbl" dirty="0">
                <a:solidFill>
                  <a:srgbClr val="0000FF"/>
                </a:solidFill>
                <a:latin typeface="+mn-ea"/>
                <a:ea typeface="+mn-ea"/>
              </a:rPr>
              <a:t>变异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为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随机操作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。因而，对于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全局最优化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问题，当</a:t>
            </a:r>
            <a:r>
              <a:rPr lang="zh-CN" altLang="en-US" sz="2000" u="wavyDbl" dirty="0" smtClean="0">
                <a:solidFill>
                  <a:srgbClr val="000000"/>
                </a:solidFill>
                <a:latin typeface="+mn-ea"/>
                <a:ea typeface="+mn-ea"/>
              </a:rPr>
              <a:t>进化代际数</a:t>
            </a:r>
            <a:r>
              <a:rPr lang="zh-CN" altLang="en-US" sz="2000" u="wavyDbl" dirty="0">
                <a:solidFill>
                  <a:srgbClr val="000000"/>
                </a:solidFill>
                <a:latin typeface="+mn-ea"/>
                <a:ea typeface="+mn-ea"/>
              </a:rPr>
              <a:t>趋于无穷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时，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遗传算法找到最优解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概率为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。 </a:t>
            </a:r>
            <a:endParaRPr lang="zh-CN" altLang="en-US" sz="2000" dirty="0" smtClean="0">
              <a:solidFill>
                <a:srgbClr val="000099"/>
              </a:solidFill>
              <a:latin typeface="+mn-ea"/>
              <a:ea typeface="+mn-ea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647434" y="1086386"/>
            <a:ext cx="189005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遗传算法小结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109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83568" y="956131"/>
            <a:ext cx="626469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6.2  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蚁群算法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ACO, Ant Colony Optimization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1028"/>
          <p:cNvSpPr>
            <a:spLocks noChangeArrowheads="1"/>
          </p:cNvSpPr>
          <p:nvPr/>
        </p:nvSpPr>
        <p:spPr bwMode="auto">
          <a:xfrm>
            <a:off x="592796" y="1744047"/>
            <a:ext cx="8155667" cy="184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90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年代初，意大利科学家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Marco </a:t>
            </a:r>
            <a:r>
              <a:rPr kumimoji="1" lang="en-US" altLang="zh-CN" sz="2000" b="1" dirty="0" err="1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Dorigo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等，受</a:t>
            </a:r>
            <a:r>
              <a:rPr kumimoji="1" lang="zh-CN" altLang="en-US" sz="2000" b="1" u="wavyHeavy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蚂蚁觅食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行为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启发提出。</a:t>
            </a:r>
            <a:endParaRPr kumimoji="1" lang="en-US" altLang="zh-CN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种应用于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组合优化问题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启发式搜索算法</a:t>
            </a:r>
            <a:endParaRPr kumimoji="1"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通过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个体之间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传递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，搜索</a:t>
            </a:r>
            <a:r>
              <a:rPr lang="zh-CN" altLang="zh-CN" sz="2000" u="wavyDbl" dirty="0">
                <a:solidFill>
                  <a:srgbClr val="0000FF"/>
                </a:solidFill>
                <a:latin typeface="+mn-ea"/>
                <a:ea typeface="+mn-ea"/>
              </a:rPr>
              <a:t>从蚁穴到食物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间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最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短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路径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群体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寻优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离散组合优化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方面具有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良好性能</a:t>
            </a:r>
            <a:endParaRPr kumimoji="1" lang="zh-CN" altLang="en-US" sz="20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23928" y="221258"/>
            <a:ext cx="4752528" cy="692497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蚂蚁</a:t>
            </a:r>
            <a:r>
              <a:rPr lang="zh-CN" altLang="en-US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如何找到</a:t>
            </a:r>
            <a:r>
              <a:rPr lang="zh-CN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最</a:t>
            </a:r>
            <a:r>
              <a:rPr lang="zh-CN" altLang="zh-CN" dirty="0">
                <a:solidFill>
                  <a:srgbClr val="FF0000"/>
                </a:solidFill>
                <a:cs typeface="Times New Roman" panose="02020603050405020304" pitchFamily="18" charset="0"/>
              </a:rPr>
              <a:t>短</a:t>
            </a:r>
            <a:r>
              <a:rPr lang="zh-CN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路径</a:t>
            </a:r>
            <a:r>
              <a:rPr lang="zh-CN" altLang="zh-CN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？</a:t>
            </a:r>
            <a:endParaRPr lang="en-US" altLang="zh-CN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342900" indent="-342900">
              <a:lnSpc>
                <a:spcPts val="27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能否</a:t>
            </a:r>
            <a:r>
              <a:rPr lang="zh-CN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模仿</a:t>
            </a:r>
            <a:r>
              <a:rPr lang="zh-CN" altLang="zh-CN" dirty="0">
                <a:solidFill>
                  <a:srgbClr val="000000"/>
                </a:solidFill>
                <a:cs typeface="Times New Roman" panose="02020603050405020304" pitchFamily="18" charset="0"/>
              </a:rPr>
              <a:t>蚂蚁</a:t>
            </a:r>
            <a:r>
              <a:rPr lang="zh-CN" altLang="zh-CN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的</a:t>
            </a:r>
            <a:r>
              <a:rPr lang="zh-CN" altLang="en-US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觅食</a:t>
            </a:r>
            <a:r>
              <a:rPr lang="zh-CN" altLang="zh-CN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规律</a:t>
            </a:r>
            <a:r>
              <a:rPr lang="zh-CN" altLang="zh-CN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求得</a:t>
            </a:r>
            <a:r>
              <a:rPr lang="zh-CN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最优解</a:t>
            </a:r>
            <a:r>
              <a:rPr lang="zh-CN" altLang="zh-CN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？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592797" y="3712984"/>
            <a:ext cx="8010732" cy="2236296"/>
            <a:chOff x="592797" y="3858047"/>
            <a:chExt cx="8010732" cy="2236296"/>
          </a:xfrm>
        </p:grpSpPr>
        <p:sp>
          <p:nvSpPr>
            <p:cNvPr id="2" name="矩形 1"/>
            <p:cNvSpPr/>
            <p:nvPr/>
          </p:nvSpPr>
          <p:spPr>
            <a:xfrm>
              <a:off x="592797" y="3858047"/>
              <a:ext cx="8010732" cy="79508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3100"/>
                </a:lnSpc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zh-CN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过程中</a:t>
              </a:r>
              <a:r>
                <a:rPr lang="zh-CN" altLang="zh-CN" sz="2000" dirty="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，</a:t>
              </a:r>
              <a:r>
                <a:rPr lang="zh-CN" altLang="en-US" sz="2000" u="wavyDbl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个体</a:t>
              </a:r>
              <a:r>
                <a:rPr lang="zh-CN" altLang="zh-CN" sz="2000" dirty="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表现出</a:t>
              </a:r>
              <a:r>
                <a:rPr lang="zh-CN" altLang="zh-CN" sz="2000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很</a:t>
              </a:r>
              <a:r>
                <a:rPr lang="zh-CN" altLang="zh-CN" sz="20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强的规律性</a:t>
              </a:r>
              <a:r>
                <a:rPr lang="zh-CN" altLang="zh-CN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，</a:t>
              </a:r>
              <a:r>
                <a:rPr lang="zh-CN" altLang="zh-CN" sz="2000" dirty="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尽管</a:t>
              </a:r>
              <a:r>
                <a:rPr lang="zh-CN" altLang="en-US" sz="2000" dirty="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个体</a:t>
              </a:r>
              <a:r>
                <a:rPr lang="zh-CN" altLang="zh-CN" sz="2000" dirty="0" smtClean="0">
                  <a:solidFill>
                    <a:srgbClr val="0000FF"/>
                  </a:solidFill>
                  <a:cs typeface="Times New Roman" panose="02020603050405020304" pitchFamily="18" charset="0"/>
                </a:rPr>
                <a:t>代表</a:t>
              </a:r>
              <a:r>
                <a:rPr lang="zh-CN" altLang="zh-CN" sz="20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随机性</a:t>
              </a:r>
              <a:r>
                <a:rPr lang="zh-CN" altLang="zh-CN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，但</a:t>
              </a:r>
              <a:r>
                <a:rPr lang="zh-CN" altLang="zh-CN" sz="2000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总体</a:t>
              </a:r>
              <a:r>
                <a:rPr lang="zh-CN" altLang="zh-CN" sz="2000" dirty="0" smtClean="0">
                  <a:solidFill>
                    <a:srgbClr val="0000FF"/>
                  </a:solidFill>
                  <a:cs typeface="Times New Roman" panose="02020603050405020304" pitchFamily="18" charset="0"/>
                </a:rPr>
                <a:t>上</a:t>
              </a:r>
              <a:r>
                <a:rPr lang="zh-CN" altLang="zh-CN" sz="2000" dirty="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会</a:t>
              </a:r>
              <a:r>
                <a:rPr lang="zh-CN" altLang="zh-CN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找到</a:t>
              </a:r>
              <a:r>
                <a:rPr lang="zh-CN" altLang="zh-CN" sz="2000" dirty="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一</a:t>
              </a:r>
              <a:r>
                <a:rPr lang="zh-CN" altLang="en-US" sz="2000" dirty="0" smtClean="0">
                  <a:solidFill>
                    <a:srgbClr val="000000"/>
                  </a:solidFill>
                  <a:cs typeface="Times New Roman" panose="02020603050405020304" pitchFamily="18" charset="0"/>
                </a:rPr>
                <a:t>条</a:t>
              </a:r>
              <a:r>
                <a:rPr lang="zh-CN" altLang="zh-CN" sz="2000" dirty="0" smtClean="0">
                  <a:solidFill>
                    <a:srgbClr val="0000FF"/>
                  </a:solidFill>
                  <a:cs typeface="Times New Roman" panose="02020603050405020304" pitchFamily="18" charset="0"/>
                </a:rPr>
                <a:t>距离</a:t>
              </a:r>
              <a:r>
                <a:rPr lang="zh-CN" altLang="zh-CN" sz="2000" dirty="0">
                  <a:solidFill>
                    <a:srgbClr val="0000FF"/>
                  </a:solidFill>
                  <a:cs typeface="Times New Roman" panose="02020603050405020304" pitchFamily="18" charset="0"/>
                </a:rPr>
                <a:t>食物</a:t>
              </a:r>
              <a:r>
                <a:rPr lang="zh-CN" altLang="zh-CN" sz="2000" dirty="0">
                  <a:cs typeface="Times New Roman" panose="02020603050405020304" pitchFamily="18" charset="0"/>
                </a:rPr>
                <a:t>的</a:t>
              </a:r>
              <a:r>
                <a:rPr lang="zh-CN" altLang="zh-CN" sz="20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最短路径</a:t>
              </a:r>
              <a:r>
                <a:rPr lang="zh-CN" altLang="zh-CN" sz="2000" dirty="0">
                  <a:solidFill>
                    <a:srgbClr val="000000"/>
                  </a:solidFill>
                  <a:cs typeface="Times New Roman" panose="02020603050405020304" pitchFamily="18" charset="0"/>
                </a:rPr>
                <a:t>。</a:t>
              </a:r>
              <a:endParaRPr lang="zh-CN" altLang="en-US" sz="2000" dirty="0"/>
            </a:p>
          </p:txBody>
        </p:sp>
        <p:pic>
          <p:nvPicPr>
            <p:cNvPr id="7" name="图片 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3832664" y="4789214"/>
              <a:ext cx="2304256" cy="1305129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6208928" y="4789213"/>
              <a:ext cx="2297578" cy="13051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6578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83568" y="908720"/>
            <a:ext cx="280831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800" dirty="0" smtClean="0">
                <a:latin typeface="+mn-ea"/>
                <a:ea typeface="+mn-ea"/>
                <a:cs typeface="Times New Roman" panose="02020603050405020304" pitchFamily="18" charset="0"/>
              </a:rPr>
              <a:t>6.2.1  </a:t>
            </a:r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产生背景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1" y="1772816"/>
            <a:ext cx="792088" cy="360040"/>
          </a:xfrm>
        </p:spPr>
        <p:txBody>
          <a:bodyPr lIns="0" tIns="0" rIns="0" bIns="0"/>
          <a:lstStyle/>
          <a:p>
            <a:pPr marL="342900" indent="-342900" eaLnBrk="1" hangingPunct="1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b="1" dirty="0" smtClean="0">
                <a:latin typeface="+mn-ea"/>
                <a:ea typeface="+mn-ea"/>
              </a:rPr>
              <a:t>群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974727" y="2276872"/>
            <a:ext cx="1293017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zh-CN" altLang="en-US" sz="2400" dirty="0" smtClean="0">
                <a:latin typeface="+mn-ea"/>
              </a:rPr>
              <a:t> 蚁群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zh-CN" altLang="en-US" sz="2400" dirty="0" smtClean="0">
                <a:latin typeface="+mn-ea"/>
              </a:rPr>
              <a:t> 鱼群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zh-CN" altLang="en-US" sz="2400" dirty="0" smtClean="0">
                <a:latin typeface="+mn-ea"/>
              </a:rPr>
              <a:t> 鸟群</a:t>
            </a:r>
          </a:p>
          <a:p>
            <a:pPr marL="0" indent="0" eaLnBrk="1" hangingPunct="1">
              <a:lnSpc>
                <a:spcPct val="150000"/>
              </a:lnSpc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zh-CN" altLang="en-US" sz="2400" dirty="0" smtClean="0">
                <a:latin typeface="+mn-ea"/>
              </a:rPr>
              <a:t> 蜂群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1721300"/>
            <a:ext cx="569828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4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83568" y="1052736"/>
            <a:ext cx="1368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群的特征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321808" y="1780429"/>
            <a:ext cx="5264495" cy="35207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32400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相邻个体间的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相互影响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个体的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行为简单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既有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竞争</a:t>
            </a:r>
            <a:r>
              <a:rPr lang="zh-CN" altLang="en-US" sz="2000" b="1" dirty="0" smtClean="0">
                <a:latin typeface="+mn-ea"/>
              </a:rPr>
              <a:t>又有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协作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智能化的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集体行为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个体间不仅可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交换信息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而且还能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处理信息</a:t>
            </a:r>
            <a:r>
              <a:rPr lang="zh-CN" altLang="en-US" sz="2000" b="1" dirty="0" smtClean="0">
                <a:latin typeface="+mn-ea"/>
              </a:rPr>
              <a:t>，并根据信息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改变自身行为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没有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集中控制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中心</a:t>
            </a:r>
            <a:r>
              <a:rPr lang="zh-CN" altLang="en-US" sz="2000" b="1" dirty="0" smtClean="0">
                <a:latin typeface="+mn-ea"/>
              </a:rPr>
              <a:t>，分布式，自组织。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群体协作时，能突显出非常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复杂的</a:t>
            </a:r>
            <a:r>
              <a:rPr lang="zh-CN" altLang="en-US" sz="2000" b="1" dirty="0" smtClean="0">
                <a:latin typeface="+mn-ea"/>
              </a:rPr>
              <a:t>行为特征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群智能行为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zh-CN" altLang="en-US" sz="2000" b="1" dirty="0" smtClean="0"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91262"/>
            <a:ext cx="2578832" cy="4163929"/>
          </a:xfrm>
          <a:prstGeom prst="rect">
            <a:avLst/>
          </a:prstGeom>
        </p:spPr>
      </p:pic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4015122" y="886104"/>
            <a:ext cx="4526557" cy="599972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182563" indent="-182563" eaLnBrk="1" hangingPunct="1">
              <a:lnSpc>
                <a:spcPts val="2500"/>
              </a:lnSpc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无中心，个体简单，相互影响，竞争协作，交换信息，处理信息，集体行为。</a:t>
            </a:r>
            <a:endParaRPr lang="zh-CN" altLang="en-US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963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1844824"/>
            <a:ext cx="7920880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无智能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简单智能</a:t>
            </a:r>
            <a:r>
              <a:rPr lang="zh-CN" altLang="en-US" sz="2400" dirty="0" smtClean="0">
                <a:latin typeface="+mn-ea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个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体</a:t>
            </a:r>
            <a:r>
              <a:rPr lang="zh-CN" altLang="en-US" sz="2400" dirty="0">
                <a:latin typeface="+mn-ea"/>
              </a:rPr>
              <a:t>，</a:t>
            </a:r>
            <a:r>
              <a:rPr lang="zh-CN" altLang="en-US" sz="2400" dirty="0" smtClean="0">
                <a:latin typeface="+mn-ea"/>
              </a:rPr>
              <a:t>通过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某种形式</a:t>
            </a:r>
            <a:r>
              <a:rPr lang="zh-CN" altLang="en-US" sz="2400" dirty="0" smtClean="0">
                <a:latin typeface="+mn-ea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聚集、协同</a:t>
            </a:r>
            <a:r>
              <a:rPr lang="zh-CN" altLang="en-US" sz="2400" dirty="0" smtClean="0">
                <a:latin typeface="+mn-ea"/>
              </a:rPr>
              <a:t>，表现出的智能行为。</a:t>
            </a:r>
            <a:endParaRPr lang="en-US" altLang="zh-CN" sz="2400" dirty="0">
              <a:latin typeface="+mn-ea"/>
            </a:endParaRPr>
          </a:p>
          <a:p>
            <a:pPr eaLnBrk="1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u="wavyHeavy" dirty="0" smtClean="0">
                <a:latin typeface="+mn-ea"/>
              </a:rPr>
              <a:t>算法关心的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不是</a:t>
            </a:r>
            <a:r>
              <a:rPr lang="zh-CN" altLang="en-US" sz="2400" dirty="0" smtClean="0">
                <a:latin typeface="+mn-ea"/>
              </a:rPr>
              <a:t>个体之间的竞争，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</a:rPr>
              <a:t>而是</a:t>
            </a:r>
            <a:r>
              <a:rPr lang="zh-CN" altLang="en-US" sz="2400" dirty="0">
                <a:latin typeface="+mn-ea"/>
              </a:rPr>
              <a:t>相互</a:t>
            </a:r>
            <a:r>
              <a:rPr lang="zh-CN" altLang="en-US" sz="2400" dirty="0" smtClean="0">
                <a:latin typeface="+mn-ea"/>
              </a:rPr>
              <a:t>之间的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协同</a:t>
            </a:r>
            <a:r>
              <a:rPr lang="en-US" altLang="zh-CN" sz="2400" dirty="0" smtClean="0">
                <a:latin typeface="+mn-ea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获取并共享</a:t>
            </a:r>
            <a:r>
              <a:rPr lang="zh-CN" altLang="en-US" sz="2400" dirty="0" smtClean="0">
                <a:latin typeface="+mn-ea"/>
              </a:rPr>
              <a:t>信息</a:t>
            </a:r>
            <a:r>
              <a:rPr lang="en-US" altLang="zh-CN" sz="2400" dirty="0" smtClean="0">
                <a:latin typeface="+mn-ea"/>
              </a:rPr>
              <a:t>)</a:t>
            </a:r>
            <a:r>
              <a:rPr lang="zh-CN" altLang="en-US" sz="2400" dirty="0" smtClean="0">
                <a:latin typeface="+mn-ea"/>
              </a:rPr>
              <a:t>。</a:t>
            </a:r>
            <a:endParaRPr lang="en-US" altLang="zh-CN" sz="2400" dirty="0" smtClean="0">
              <a:latin typeface="+mn-ea"/>
            </a:endParaRPr>
          </a:p>
          <a:p>
            <a:pPr lvl="1" eaLnBrk="1" hangingPunct="1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蚂蚁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信息素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  <a:p>
            <a:pPr lvl="1" eaLnBrk="1" hangingPunct="1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鱼群</a:t>
            </a:r>
            <a:r>
              <a:rPr lang="zh-CN" altLang="en-US" sz="2000" dirty="0" smtClean="0">
                <a:latin typeface="+mn-ea"/>
              </a:rPr>
              <a:t>：速度、方向、位置，群体最佳和个体最佳位置</a:t>
            </a:r>
            <a:endParaRPr lang="en-US" altLang="zh-CN" sz="2000" dirty="0">
              <a:latin typeface="+mn-ea"/>
            </a:endParaRPr>
          </a:p>
          <a:p>
            <a:pPr lvl="1" eaLnBrk="1" hangingPunct="1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鸟群</a:t>
            </a:r>
            <a:r>
              <a:rPr lang="zh-CN" altLang="en-US" sz="2000" dirty="0" smtClean="0">
                <a:latin typeface="+mn-ea"/>
              </a:rPr>
              <a:t>：速度、方向、位置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657192" y="1079112"/>
            <a:ext cx="144016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特征反映：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226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3620" y="1798574"/>
            <a:ext cx="8170275" cy="34624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hangingPunct="1">
              <a:lnSpc>
                <a:spcPts val="3700"/>
              </a:lnSpc>
              <a:spcAft>
                <a:spcPts val="18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latin typeface="+mn-ea"/>
                <a:ea typeface="+mn-ea"/>
              </a:rPr>
              <a:t>一</a:t>
            </a:r>
            <a:r>
              <a:rPr lang="zh-CN" altLang="en-US" sz="2400" dirty="0">
                <a:latin typeface="+mn-ea"/>
                <a:ea typeface="+mn-ea"/>
              </a:rPr>
              <a:t>种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新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的智能描述方法</a:t>
            </a:r>
            <a:r>
              <a:rPr lang="zh-CN" altLang="en-US" sz="2400" dirty="0" smtClean="0">
                <a:latin typeface="+mn-ea"/>
                <a:ea typeface="+mn-ea"/>
              </a:rPr>
              <a:t>，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可解决大多数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优化问题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342900" indent="-342900" eaLnBrk="1" hangingPunct="1">
              <a:lnSpc>
                <a:spcPts val="3700"/>
              </a:lnSpc>
              <a:spcAft>
                <a:spcPts val="18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latin typeface="+mn-ea"/>
                <a:ea typeface="+mn-ea"/>
              </a:rPr>
              <a:t>在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没有集中控制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不</a:t>
            </a:r>
            <a:r>
              <a:rPr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提供全局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模型</a:t>
            </a:r>
            <a:r>
              <a:rPr lang="zh-CN" altLang="en-US" sz="2400" dirty="0" smtClean="0">
                <a:latin typeface="+mn-ea"/>
                <a:ea typeface="+mn-ea"/>
              </a:rPr>
              <a:t>情况下，为寻找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复杂的分布式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问题求解</a:t>
            </a:r>
            <a:r>
              <a:rPr lang="zh-CN" altLang="en-US" sz="2400" dirty="0" smtClean="0">
                <a:latin typeface="+mn-ea"/>
                <a:ea typeface="+mn-ea"/>
              </a:rPr>
              <a:t>提供</a:t>
            </a:r>
            <a:r>
              <a:rPr lang="zh-CN" altLang="en-US" sz="2400" dirty="0">
                <a:latin typeface="+mn-ea"/>
                <a:ea typeface="+mn-ea"/>
              </a:rPr>
              <a:t>了基础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342900" indent="-342900" eaLnBrk="1" hangingPunct="1">
              <a:lnSpc>
                <a:spcPts val="37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概率搜索</a:t>
            </a:r>
            <a:r>
              <a:rPr lang="zh-CN" altLang="en-US" sz="2400" dirty="0" smtClean="0">
                <a:latin typeface="+mn-ea"/>
                <a:ea typeface="+mn-ea"/>
              </a:rPr>
              <a:t>算法</a:t>
            </a:r>
            <a:r>
              <a:rPr lang="en-US" altLang="zh-CN" sz="2400" dirty="0" smtClean="0">
                <a:latin typeface="+mn-ea"/>
                <a:ea typeface="+mn-ea"/>
              </a:rPr>
              <a:t>(</a:t>
            </a:r>
            <a:r>
              <a:rPr lang="zh-CN" altLang="en-US" sz="2400" dirty="0" smtClean="0">
                <a:latin typeface="+mn-ea"/>
                <a:ea typeface="+mn-ea"/>
              </a:rPr>
              <a:t>图搜索寻优、进化</a:t>
            </a:r>
            <a:r>
              <a:rPr lang="en-US" altLang="zh-CN" sz="2400" dirty="0" smtClean="0">
                <a:latin typeface="+mn-ea"/>
                <a:ea typeface="+mn-ea"/>
              </a:rPr>
              <a:t>)</a:t>
            </a:r>
          </a:p>
          <a:p>
            <a:pPr marL="342900" indent="-342900" eaLnBrk="1" hangingPunct="1">
              <a:lnSpc>
                <a:spcPts val="37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应用</a:t>
            </a:r>
            <a:r>
              <a:rPr lang="zh-CN" altLang="en-US" sz="2400" dirty="0" smtClean="0">
                <a:latin typeface="+mn-ea"/>
                <a:ea typeface="+mn-ea"/>
              </a:rPr>
              <a:t>：图着色、大规模集成电路设计、通信网络中的路由、</a:t>
            </a:r>
            <a:endParaRPr lang="en-US" altLang="zh-CN" sz="2400" dirty="0" smtClean="0">
              <a:latin typeface="+mn-ea"/>
              <a:ea typeface="+mn-ea"/>
            </a:endParaRPr>
          </a:p>
          <a:p>
            <a:pPr eaLnBrk="1" hangingPunct="1">
              <a:lnSpc>
                <a:spcPts val="37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    </a:t>
            </a:r>
            <a:r>
              <a:rPr lang="en-US" altLang="zh-CN" sz="2800" dirty="0" smtClean="0">
                <a:latin typeface="+mn-ea"/>
                <a:ea typeface="+mn-ea"/>
              </a:rPr>
              <a:t> </a:t>
            </a:r>
            <a:r>
              <a:rPr lang="zh-CN" altLang="en-US" sz="2400" dirty="0" smtClean="0">
                <a:latin typeface="+mn-ea"/>
                <a:ea typeface="+mn-ea"/>
              </a:rPr>
              <a:t>规划调度、智能体协作</a:t>
            </a:r>
            <a:r>
              <a:rPr lang="en-US" altLang="zh-CN" sz="2400" dirty="0" smtClean="0">
                <a:latin typeface="+mn-ea"/>
                <a:ea typeface="+mn-ea"/>
              </a:rPr>
              <a:t>……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0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772816"/>
            <a:ext cx="7992888" cy="3861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hangingPunct="1">
              <a:lnSpc>
                <a:spcPts val="3300"/>
              </a:lnSpc>
              <a:spcAft>
                <a:spcPts val="18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latin typeface="+mn-ea"/>
                <a:ea typeface="+mn-ea"/>
              </a:rPr>
              <a:t>源于</a:t>
            </a:r>
            <a:r>
              <a:rPr lang="zh-CN" altLang="en-US" sz="2400" dirty="0">
                <a:latin typeface="+mn-ea"/>
                <a:ea typeface="+mn-ea"/>
              </a:rPr>
              <a:t>对</a:t>
            </a:r>
            <a:r>
              <a:rPr lang="zh-CN" altLang="en-US" sz="2400" dirty="0" smtClean="0">
                <a:latin typeface="+mn-ea"/>
                <a:ea typeface="+mn-ea"/>
              </a:rPr>
              <a:t>生物群体的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社会性模拟</a:t>
            </a:r>
            <a:r>
              <a:rPr lang="zh-CN" altLang="en-US" sz="2400" dirty="0" smtClean="0">
                <a:latin typeface="+mn-ea"/>
                <a:ea typeface="+mn-ea"/>
              </a:rPr>
              <a:t>，</a:t>
            </a:r>
            <a:r>
              <a:rPr lang="zh-CN" altLang="en-US" sz="2400" u="wavyHeavy" dirty="0" smtClean="0">
                <a:latin typeface="+mn-ea"/>
                <a:ea typeface="+mn-ea"/>
              </a:rPr>
              <a:t>数学分析</a:t>
            </a:r>
            <a:r>
              <a:rPr lang="zh-CN" altLang="en-US" sz="2400" dirty="0" smtClean="0">
                <a:latin typeface="+mn-ea"/>
                <a:ea typeface="+mn-ea"/>
              </a:rPr>
              <a:t>较弱。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800100" lvl="1" indent="-342900" eaLnBrk="1" hangingPunct="1">
              <a:lnSpc>
                <a:spcPts val="33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数学理论基础较弱：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缺乏</a:t>
            </a:r>
            <a:r>
              <a:rPr lang="zh-CN" altLang="en-US" sz="2000" u="wavyHeavy" dirty="0" smtClean="0">
                <a:latin typeface="+mn-ea"/>
                <a:ea typeface="+mn-ea"/>
              </a:rPr>
              <a:t>具有普遍</a:t>
            </a:r>
            <a:r>
              <a:rPr lang="zh-CN" altLang="en-US" sz="2000" u="wavyHeavy" dirty="0">
                <a:latin typeface="+mn-ea"/>
                <a:ea typeface="+mn-ea"/>
              </a:rPr>
              <a:t>意义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理论性分析</a:t>
            </a:r>
            <a:r>
              <a:rPr lang="zh-CN" altLang="en-US" sz="2000" dirty="0">
                <a:latin typeface="+mn-ea"/>
                <a:ea typeface="+mn-ea"/>
              </a:rPr>
              <a:t>，算法中涉及的</a:t>
            </a:r>
            <a:r>
              <a:rPr lang="zh-CN" altLang="en-US" sz="2000" u="wavyDbl" dirty="0">
                <a:solidFill>
                  <a:srgbClr val="0000FF"/>
                </a:solidFill>
                <a:latin typeface="+mn-ea"/>
                <a:ea typeface="+mn-ea"/>
              </a:rPr>
              <a:t>各种参数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设置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没有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确切的理论依据</a:t>
            </a:r>
            <a:r>
              <a:rPr lang="zh-CN" altLang="en-US" sz="2000" dirty="0">
                <a:latin typeface="+mn-ea"/>
                <a:ea typeface="+mn-ea"/>
              </a:rPr>
              <a:t>，通常</a:t>
            </a:r>
            <a:r>
              <a:rPr lang="zh-CN" altLang="en-US" sz="2000" dirty="0" smtClean="0">
                <a:latin typeface="+mn-ea"/>
                <a:ea typeface="+mn-ea"/>
              </a:rPr>
              <a:t>都是</a:t>
            </a:r>
            <a:r>
              <a:rPr lang="zh-CN" altLang="en-US" sz="2000" dirty="0">
                <a:latin typeface="+mn-ea"/>
                <a:ea typeface="+mn-ea"/>
              </a:rPr>
              <a:t>根据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经验方法</a:t>
            </a:r>
            <a:r>
              <a:rPr lang="zh-CN" altLang="en-US" sz="2000" dirty="0">
                <a:latin typeface="+mn-ea"/>
                <a:ea typeface="+mn-ea"/>
              </a:rPr>
              <a:t>确定，对</a:t>
            </a:r>
            <a:r>
              <a:rPr lang="zh-CN" altLang="en-US" sz="2000" u="wavyHeavy" dirty="0">
                <a:latin typeface="+mn-ea"/>
                <a:ea typeface="+mn-ea"/>
              </a:rPr>
              <a:t>具体问题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zh-CN" altLang="en-US" sz="2000" u="wavyHeavy" dirty="0">
                <a:latin typeface="+mn-ea"/>
                <a:ea typeface="+mn-ea"/>
              </a:rPr>
              <a:t>应用环境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latin typeface="+mn-ea"/>
                <a:ea typeface="+mn-ea"/>
              </a:rPr>
              <a:t>依赖性较大。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800100" lvl="1" indent="-342900" eaLnBrk="1" hangingPunct="1">
              <a:lnSpc>
                <a:spcPts val="33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结果的可信度不够：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不具有</a:t>
            </a:r>
            <a:r>
              <a:rPr lang="zh-CN" altLang="en-US" sz="2000" u="wavyHeavy" dirty="0" smtClean="0">
                <a:latin typeface="+mn-ea"/>
                <a:ea typeface="+mn-ea"/>
              </a:rPr>
              <a:t>绝对的</a:t>
            </a:r>
            <a:r>
              <a:rPr lang="zh-CN" altLang="en-US" sz="2000" u="wavyHeavy" dirty="0">
                <a:latin typeface="+mn-ea"/>
                <a:ea typeface="+mn-ea"/>
              </a:rPr>
              <a:t>可信性</a:t>
            </a:r>
            <a:r>
              <a:rPr lang="zh-CN" altLang="en-US" sz="2000" dirty="0">
                <a:latin typeface="+mn-ea"/>
                <a:ea typeface="+mn-ea"/>
              </a:rPr>
              <a:t>，当处理突发事件时</a:t>
            </a:r>
            <a:r>
              <a:rPr lang="en-US" altLang="zh-CN" sz="2000" dirty="0">
                <a:latin typeface="+mn-ea"/>
                <a:ea typeface="+mn-ea"/>
              </a:rPr>
              <a:t>,</a:t>
            </a:r>
            <a:r>
              <a:rPr lang="zh-CN" altLang="en-US" sz="2000" dirty="0">
                <a:latin typeface="+mn-ea"/>
                <a:ea typeface="+mn-ea"/>
              </a:rPr>
              <a:t>系统的反应可能是不可测的</a:t>
            </a:r>
            <a:r>
              <a:rPr lang="en-US" altLang="zh-CN" sz="2000" dirty="0" smtClean="0">
                <a:latin typeface="+mn-ea"/>
                <a:ea typeface="+mn-ea"/>
              </a:rPr>
              <a:t>,</a:t>
            </a:r>
            <a:r>
              <a:rPr lang="zh-CN" altLang="en-US" sz="2000" dirty="0" smtClean="0">
                <a:latin typeface="+mn-ea"/>
                <a:ea typeface="+mn-ea"/>
              </a:rPr>
              <a:t>一定</a:t>
            </a:r>
            <a:r>
              <a:rPr lang="zh-CN" altLang="en-US" sz="2000" dirty="0">
                <a:latin typeface="+mn-ea"/>
                <a:ea typeface="+mn-ea"/>
              </a:rPr>
              <a:t>程度上增加</a:t>
            </a:r>
            <a:r>
              <a:rPr lang="zh-CN" altLang="en-US" sz="2000" dirty="0" smtClean="0">
                <a:latin typeface="+mn-ea"/>
                <a:ea typeface="+mn-ea"/>
              </a:rPr>
              <a:t>了应用</a:t>
            </a:r>
            <a:r>
              <a:rPr lang="zh-CN" altLang="en-US" sz="2000" dirty="0">
                <a:latin typeface="+mn-ea"/>
                <a:ea typeface="+mn-ea"/>
              </a:rPr>
              <a:t>风险。</a:t>
            </a:r>
            <a:endParaRPr lang="en-US" altLang="zh-CN" sz="2000" dirty="0">
              <a:latin typeface="+mn-ea"/>
              <a:ea typeface="+mn-ea"/>
            </a:endParaRPr>
          </a:p>
          <a:p>
            <a:pPr marL="800100" lvl="1" indent="-342900" eaLnBrk="1" hangingPunct="1">
              <a:lnSpc>
                <a:spcPts val="33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融合性不足：</a:t>
            </a:r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latin typeface="+mn-ea"/>
                <a:ea typeface="+mn-ea"/>
              </a:rPr>
              <a:t>其它算法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神经网络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模糊逻辑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支持</a:t>
            </a:r>
            <a:r>
              <a:rPr lang="zh-CN" altLang="en-US" sz="2000" dirty="0">
                <a:latin typeface="+mn-ea"/>
                <a:ea typeface="+mn-ea"/>
              </a:rPr>
              <a:t>向量</a:t>
            </a:r>
            <a:r>
              <a:rPr lang="zh-CN" altLang="en-US" sz="2000" dirty="0" smtClean="0">
                <a:latin typeface="+mn-ea"/>
                <a:ea typeface="+mn-ea"/>
              </a:rPr>
              <a:t>机</a:t>
            </a:r>
            <a:r>
              <a:rPr lang="en-US" altLang="zh-CN" sz="2000" dirty="0" smtClean="0">
                <a:latin typeface="+mn-ea"/>
                <a:ea typeface="+mn-ea"/>
              </a:rPr>
              <a:t>…)</a:t>
            </a:r>
            <a:r>
              <a:rPr lang="zh-CN" altLang="en-US" sz="2000" dirty="0" smtClean="0">
                <a:latin typeface="+mn-ea"/>
                <a:ea typeface="+mn-ea"/>
              </a:rPr>
              <a:t>的融合不足</a:t>
            </a:r>
            <a:r>
              <a:rPr lang="zh-CN" altLang="en-US" sz="2000" dirty="0">
                <a:latin typeface="+mn-ea"/>
                <a:ea typeface="+mn-ea"/>
              </a:rPr>
              <a:t>。 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931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8"/>
          <p:cNvSpPr>
            <a:spLocks noChangeArrowheads="1"/>
          </p:cNvSpPr>
          <p:nvPr/>
        </p:nvSpPr>
        <p:spPr bwMode="auto">
          <a:xfrm>
            <a:off x="661521" y="1032244"/>
            <a:ext cx="203827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1" lang="zh-CN" altLang="en-US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蚁</a:t>
            </a:r>
            <a:r>
              <a:rPr kumimoji="1" lang="zh-CN" altLang="en-US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群觅食习性</a:t>
            </a:r>
            <a:endParaRPr kumimoji="1" lang="zh-CN" altLang="en-US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1034"/>
          <p:cNvSpPr txBox="1">
            <a:spLocks noChangeArrowheads="1"/>
          </p:cNvSpPr>
          <p:nvPr/>
        </p:nvSpPr>
        <p:spPr bwMode="auto">
          <a:xfrm>
            <a:off x="591738" y="1767681"/>
            <a:ext cx="8040758" cy="3821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个体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在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走过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的路径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上</a:t>
            </a:r>
            <a:r>
              <a:rPr lang="zh-CN" altLang="zh-CN" sz="2000" u="wavyDbl" dirty="0" smtClean="0">
                <a:solidFill>
                  <a:schemeClr val="tx1"/>
                </a:solidFill>
                <a:latin typeface="+mn-ea"/>
                <a:ea typeface="+mn-ea"/>
              </a:rPr>
              <a:t>分泌化学物质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形成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信息素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轨迹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其它个体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在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运动过程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能感知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信息素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zh-CN" sz="2000" u="wavyDbl" dirty="0">
                <a:solidFill>
                  <a:schemeClr val="tx1"/>
                </a:solidFill>
                <a:latin typeface="+mn-ea"/>
                <a:ea typeface="+mn-ea"/>
              </a:rPr>
              <a:t>存在及其强度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，并以此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指导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调整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自己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的运动路线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按一定概率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沿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信息素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较强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路径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觅食，</a:t>
            </a:r>
            <a:r>
              <a:rPr lang="zh-CN" altLang="zh-CN" sz="2000" u="wavyDbl" dirty="0">
                <a:solidFill>
                  <a:schemeClr val="tx1"/>
                </a:solidFill>
                <a:latin typeface="+mn-ea"/>
                <a:ea typeface="+mn-ea"/>
              </a:rPr>
              <a:t>某一路径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上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走过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个体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越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多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信息素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浓度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就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越强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对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其它个体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就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越有吸引力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则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其它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个体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该路径的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就越大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342900" indent="-342900">
              <a:lnSpc>
                <a:spcPts val="35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而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通过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个体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少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路径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，路径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</a:rPr>
              <a:t>上的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信息素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浓度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会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随时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挥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发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导致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最后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没有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个体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通过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。（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正反馈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）</a:t>
            </a:r>
          </a:p>
        </p:txBody>
      </p:sp>
      <p:sp>
        <p:nvSpPr>
          <p:cNvPr id="6" name="Rectangle 1028"/>
          <p:cNvSpPr>
            <a:spLocks noChangeArrowheads="1"/>
          </p:cNvSpPr>
          <p:nvPr/>
        </p:nvSpPr>
        <p:spPr bwMode="auto">
          <a:xfrm>
            <a:off x="5652120" y="494765"/>
            <a:ext cx="2880320" cy="103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ts val="2700"/>
              </a:lnSpc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蚂蚁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</a:t>
            </a:r>
            <a:r>
              <a:rPr kumimoji="1" lang="zh-CN" altLang="en-US" sz="1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→信息素</a:t>
            </a:r>
            <a:r>
              <a:rPr kumimoji="1"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强</a:t>
            </a:r>
            <a:endParaRPr kumimoji="1" lang="en-US" altLang="zh-CN" sz="1800" dirty="0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285750" indent="-285750" eaLnBrk="1" hangingPunct="1">
              <a:lnSpc>
                <a:spcPts val="2700"/>
              </a:lnSpc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蚂蚁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少</a:t>
            </a:r>
            <a:r>
              <a:rPr kumimoji="1" lang="zh-CN" altLang="en-US" sz="18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→信息素</a:t>
            </a:r>
            <a:r>
              <a:rPr kumimoji="1" lang="zh-CN" altLang="en-US" sz="1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弱</a:t>
            </a:r>
            <a:endParaRPr kumimoji="1" lang="en-US" altLang="zh-CN" sz="1800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marL="285750" indent="-285750" eaLnBrk="1" hangingPunct="1">
              <a:lnSpc>
                <a:spcPts val="2700"/>
              </a:lnSpc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kumimoji="1" lang="en-US" altLang="zh-CN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始</a:t>
            </a:r>
            <a:r>
              <a:rPr kumimoji="1" lang="en-US" altLang="zh-CN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随机</a:t>
            </a:r>
            <a:r>
              <a:rPr kumimoji="1" lang="zh-CN" altLang="en-US" sz="1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→</a:t>
            </a:r>
            <a:r>
              <a:rPr kumimoji="1" lang="en-US" altLang="zh-CN" sz="1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(</a:t>
            </a:r>
            <a:r>
              <a:rPr kumimoji="1"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终</a:t>
            </a:r>
            <a:r>
              <a:rPr kumimoji="1" lang="en-US" altLang="zh-CN" sz="1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)</a:t>
            </a:r>
            <a:r>
              <a:rPr kumimoji="1" lang="zh-CN" altLang="en-US" sz="18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强的路径</a:t>
            </a:r>
            <a:endParaRPr kumimoji="1" lang="zh-CN" altLang="en-US" sz="18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79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6903" y="1770357"/>
            <a:ext cx="7627505" cy="17953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群体中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个体</a:t>
            </a:r>
            <a:r>
              <a:rPr lang="zh-CN" altLang="en-US" sz="2000" b="1" dirty="0">
                <a:latin typeface="+mn-ea"/>
                <a:ea typeface="+mn-ea"/>
              </a:rPr>
              <a:t>只具有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简单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信息处理能力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行为能力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个体之间</a:t>
            </a:r>
            <a:r>
              <a:rPr lang="zh-CN" altLang="en-US" sz="2000" dirty="0">
                <a:latin typeface="+mn-ea"/>
                <a:ea typeface="+mn-ea"/>
              </a:rPr>
              <a:t>可</a:t>
            </a:r>
            <a:r>
              <a:rPr lang="zh-CN" altLang="en-US" sz="2000" b="1" dirty="0" smtClean="0">
                <a:latin typeface="+mn-ea"/>
                <a:ea typeface="+mn-ea"/>
              </a:rPr>
              <a:t>进行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交互 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直接</a:t>
            </a:r>
            <a:r>
              <a:rPr lang="zh-CN" altLang="en-US" dirty="0">
                <a:latin typeface="+mn-ea"/>
                <a:ea typeface="+mn-ea"/>
              </a:rPr>
              <a:t>→</a:t>
            </a:r>
            <a:r>
              <a:rPr lang="zh-CN" altLang="en-US" b="1" dirty="0" smtClean="0">
                <a:latin typeface="+mn-ea"/>
                <a:ea typeface="+mn-ea"/>
              </a:rPr>
              <a:t>个体之间；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间接</a:t>
            </a:r>
            <a:r>
              <a:rPr lang="zh-CN" altLang="en-US" b="1" dirty="0" smtClean="0">
                <a:latin typeface="宋体" panose="02010600030101010101" pitchFamily="2" charset="-122"/>
              </a:rPr>
              <a:t>→</a:t>
            </a:r>
            <a:r>
              <a:rPr lang="zh-CN" altLang="en-US" b="1" dirty="0" smtClean="0">
                <a:latin typeface="+mn-ea"/>
                <a:ea typeface="+mn-ea"/>
              </a:rPr>
              <a:t>个体与环境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 smtClean="0">
                <a:latin typeface="+mn-ea"/>
                <a:ea typeface="+mn-ea"/>
              </a:rPr>
              <a:t>个体</a:t>
            </a:r>
            <a:r>
              <a:rPr lang="zh-CN" altLang="en-US" sz="2000" b="1" dirty="0">
                <a:latin typeface="+mn-ea"/>
                <a:ea typeface="+mn-ea"/>
              </a:rPr>
              <a:t>间的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协作</a:t>
            </a:r>
            <a:r>
              <a:rPr lang="zh-CN" altLang="en-US" sz="2000" b="1" dirty="0">
                <a:latin typeface="+mn-ea"/>
                <a:ea typeface="+mn-ea"/>
              </a:rPr>
              <a:t>具有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高度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自组织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性 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没有统一的调度指挥、控制中心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en-US" altLang="zh-CN" dirty="0" smtClean="0">
              <a:latin typeface="+mn-ea"/>
            </a:endParaRPr>
          </a:p>
          <a:p>
            <a:pPr marL="342900" indent="-342900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群体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能力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远超</a:t>
            </a:r>
            <a:r>
              <a:rPr lang="zh-CN" altLang="en-US" sz="2000" b="1" u="wavyDbl" dirty="0" smtClean="0">
                <a:latin typeface="+mn-ea"/>
                <a:ea typeface="+mn-ea"/>
              </a:rPr>
              <a:t>个体</a:t>
            </a:r>
            <a:r>
              <a:rPr lang="zh-CN" altLang="en-US" sz="2000" b="1" u="wavyDbl" dirty="0">
                <a:latin typeface="+mn-ea"/>
                <a:ea typeface="+mn-ea"/>
              </a:rPr>
              <a:t>能力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简单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叠加 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个体简单、群体强大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zh-CN" altLang="zh-CN" b="1" dirty="0">
              <a:latin typeface="+mn-ea"/>
              <a:ea typeface="+mn-ea"/>
            </a:endParaRPr>
          </a:p>
        </p:txBody>
      </p:sp>
      <p:grpSp>
        <p:nvGrpSpPr>
          <p:cNvPr id="5" name="组合 14"/>
          <p:cNvGrpSpPr>
            <a:grpSpLocks/>
          </p:cNvGrpSpPr>
          <p:nvPr/>
        </p:nvGrpSpPr>
        <p:grpSpPr bwMode="auto">
          <a:xfrm>
            <a:off x="1015365" y="3724152"/>
            <a:ext cx="7543800" cy="1857375"/>
            <a:chOff x="1037702" y="4119544"/>
            <a:chExt cx="7544712" cy="1857760"/>
          </a:xfrm>
        </p:grpSpPr>
        <p:sp>
          <p:nvSpPr>
            <p:cNvPr id="6" name="矩形 5"/>
            <p:cNvSpPr/>
            <p:nvPr/>
          </p:nvSpPr>
          <p:spPr>
            <a:xfrm>
              <a:off x="3852680" y="4119544"/>
              <a:ext cx="4729734" cy="1847041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algn="just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如</a:t>
              </a:r>
              <a:r>
                <a:rPr lang="zh-CN" altLang="en-US" sz="2000" b="1" dirty="0">
                  <a:latin typeface="+mn-ea"/>
                  <a:ea typeface="+mn-ea"/>
                </a:rPr>
                <a:t>：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◇鸟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群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：协作</a:t>
              </a:r>
              <a:r>
                <a:rPr lang="zh-CN" altLang="en-US" sz="2000" b="1" dirty="0">
                  <a:latin typeface="+mn-ea"/>
                  <a:ea typeface="+mn-ea"/>
                </a:rPr>
                <a:t>捕食、迁徙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  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◇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鱼群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：有效</a:t>
              </a:r>
              <a:r>
                <a:rPr lang="zh-CN" altLang="en-US" sz="2000" b="1" dirty="0">
                  <a:latin typeface="+mn-ea"/>
                  <a:ea typeface="+mn-ea"/>
                </a:rPr>
                <a:t>逃避被捕食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  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◇蚂蚁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：发现远处的食物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 algn="just">
                <a:lnSpc>
                  <a:spcPct val="150000"/>
                </a:lnSpc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+mn-ea"/>
                  <a:ea typeface="+mn-ea"/>
                </a:rPr>
                <a:t>    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◇蜜蜂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：头脑简单却能构造完美蜂巢</a:t>
              </a:r>
              <a:endParaRPr lang="zh-CN" altLang="zh-CN" sz="2000" b="1" dirty="0">
                <a:latin typeface="+mn-ea"/>
                <a:ea typeface="+mn-ea"/>
              </a:endParaRPr>
            </a:p>
          </p:txBody>
        </p:sp>
        <p:grpSp>
          <p:nvGrpSpPr>
            <p:cNvPr id="7" name="组合 13"/>
            <p:cNvGrpSpPr>
              <a:grpSpLocks/>
            </p:cNvGrpSpPr>
            <p:nvPr/>
          </p:nvGrpSpPr>
          <p:grpSpPr bwMode="auto">
            <a:xfrm>
              <a:off x="1037702" y="4174629"/>
              <a:ext cx="2651414" cy="1802675"/>
              <a:chOff x="971600" y="4174629"/>
              <a:chExt cx="2651414" cy="1802675"/>
            </a:xfrm>
          </p:grpSpPr>
          <p:pic>
            <p:nvPicPr>
              <p:cNvPr id="8" name="图片 9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4174629"/>
                <a:ext cx="1293620" cy="866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图片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9394" y="4174629"/>
                <a:ext cx="1293620" cy="866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图片 1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1600" y="5110904"/>
                <a:ext cx="1293620" cy="86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图片 1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21796" y="5110904"/>
                <a:ext cx="1301217" cy="866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12" name="矩形 11"/>
          <p:cNvSpPr/>
          <p:nvPr/>
        </p:nvSpPr>
        <p:spPr>
          <a:xfrm>
            <a:off x="616903" y="1059845"/>
            <a:ext cx="64273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400" dirty="0" smtClean="0">
                <a:cs typeface="Times New Roman" panose="02020603050405020304" pitchFamily="18" charset="0"/>
              </a:rPr>
              <a:t>特点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76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034"/>
          <p:cNvSpPr txBox="1">
            <a:spLocks noChangeArrowheads="1"/>
          </p:cNvSpPr>
          <p:nvPr/>
        </p:nvSpPr>
        <p:spPr bwMode="auto">
          <a:xfrm>
            <a:off x="604798" y="1781619"/>
            <a:ext cx="623629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跟踪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按一定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沿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较强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觅食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Text Box 1035"/>
          <p:cNvSpPr txBox="1">
            <a:spLocks noChangeArrowheads="1"/>
          </p:cNvSpPr>
          <p:nvPr/>
        </p:nvSpPr>
        <p:spPr bwMode="auto">
          <a:xfrm>
            <a:off x="604798" y="2261055"/>
            <a:ext cx="810849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遗留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走过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路径上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释放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使一定范围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内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u="wavyHeavy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其它</a:t>
            </a:r>
            <a:r>
              <a:rPr lang="zh-CN" altLang="en-US" sz="2000" u="wavyHeavy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蚂蚁</a:t>
            </a:r>
            <a:endParaRPr lang="en-US" altLang="zh-CN" sz="2000" u="wavyHeavy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</a:pP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能够感知到，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并</a:t>
            </a:r>
            <a:r>
              <a:rPr lang="zh-CN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由此影响它们的行为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信息交互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106" y="3202155"/>
            <a:ext cx="4616158" cy="2733893"/>
          </a:xfrm>
          <a:prstGeom prst="rect">
            <a:avLst/>
          </a:prstGeom>
        </p:spPr>
      </p:pic>
      <p:sp>
        <p:nvSpPr>
          <p:cNvPr id="7" name="Rectangle 1028"/>
          <p:cNvSpPr>
            <a:spLocks noChangeArrowheads="1"/>
          </p:cNvSpPr>
          <p:nvPr/>
        </p:nvSpPr>
        <p:spPr bwMode="auto">
          <a:xfrm>
            <a:off x="643937" y="1104999"/>
            <a:ext cx="24071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信息素的跟踪、遗留</a:t>
            </a:r>
            <a:endParaRPr kumimoji="1" lang="zh-CN" altLang="en-US" sz="20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1928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1540" y="404664"/>
            <a:ext cx="8352928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蚂蚁从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点出发，速度相同，食物在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随机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路线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假设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两条路线各有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只蚂蚁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wavyHeavy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每个时间单位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步（图示为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经过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个时间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单位的情形）。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的蚂蚁到达终点，而走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的蚂蚁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刚好走到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点，为一半路程。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2780928"/>
            <a:ext cx="6696744" cy="303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646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332656"/>
            <a:ext cx="7492978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经过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18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个时间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单位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路径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ABD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的蚂蚁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到达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终点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，并获得食物后，返回起点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路径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ACD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的蚂蚁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刚好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走到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终点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43608" y="2060848"/>
            <a:ext cx="7132938" cy="3511600"/>
            <a:chOff x="1043608" y="2060848"/>
            <a:chExt cx="7132938" cy="3511600"/>
          </a:xfrm>
        </p:grpSpPr>
        <p:grpSp>
          <p:nvGrpSpPr>
            <p:cNvPr id="8" name="组合 7"/>
            <p:cNvGrpSpPr/>
            <p:nvPr/>
          </p:nvGrpSpPr>
          <p:grpSpPr>
            <a:xfrm>
              <a:off x="1043608" y="2060848"/>
              <a:ext cx="7132938" cy="3511600"/>
              <a:chOff x="1043608" y="2060848"/>
              <a:chExt cx="7132938" cy="3511600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3608" y="2060848"/>
                <a:ext cx="7132938" cy="3511600"/>
              </a:xfrm>
              <a:prstGeom prst="rect">
                <a:avLst/>
              </a:prstGeom>
            </p:spPr>
          </p:pic>
          <p:cxnSp>
            <p:nvCxnSpPr>
              <p:cNvPr id="3" name="直接箭头连接符 2"/>
              <p:cNvCxnSpPr/>
              <p:nvPr/>
            </p:nvCxnSpPr>
            <p:spPr bwMode="auto">
              <a:xfrm>
                <a:off x="7352880" y="2564904"/>
                <a:ext cx="216024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直接箭头连接符 5"/>
              <p:cNvCxnSpPr/>
              <p:nvPr/>
            </p:nvCxnSpPr>
            <p:spPr bwMode="auto">
              <a:xfrm flipH="1">
                <a:off x="7389456" y="2204864"/>
                <a:ext cx="315464" cy="0"/>
              </a:xfrm>
              <a:prstGeom prst="straightConnector1">
                <a:avLst/>
              </a:prstGeom>
              <a:solidFill>
                <a:schemeClr val="accent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0" name="直接箭头连接符 9"/>
            <p:cNvCxnSpPr/>
            <p:nvPr/>
          </p:nvCxnSpPr>
          <p:spPr bwMode="auto">
            <a:xfrm flipV="1">
              <a:off x="7541472" y="2825504"/>
              <a:ext cx="171448" cy="21602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99512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7317" y="1807984"/>
            <a:ext cx="7970227" cy="37317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marR="6300" indent="-342900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假设蚂蚁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每走过一点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留下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信息素浓度为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，经过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36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个时间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单位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，两只蚂蚁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各自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通过不同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路径，均从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D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点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取得食物。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marR="6300" indent="-342900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走路径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ABD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的蚂蚁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往返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趟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每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一点的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信息素为</a:t>
            </a:r>
            <a:r>
              <a:rPr lang="en-US" altLang="zh-CN" u="wavyHeavy" dirty="0" smtClean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zh-CN" altLang="en-US" dirty="0" smtClean="0">
                <a:latin typeface="+mn-ea"/>
                <a:ea typeface="+mn-ea"/>
              </a:rPr>
              <a:t>。而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走路径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ACD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的蚂蚁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只往返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趟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每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一点的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信息素为</a:t>
            </a:r>
            <a:r>
              <a:rPr lang="en-US" altLang="zh-CN" u="wavyHeavy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比值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2:1)</a:t>
            </a:r>
            <a:endParaRPr lang="en-US" altLang="zh-CN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marR="6300" indent="-342900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继续，根据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信息素浓度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，路径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ABD</a:t>
            </a:r>
            <a:r>
              <a:rPr lang="zh-CN" altLang="en-US" u="wavyHeavy" dirty="0" smtClean="0">
                <a:solidFill>
                  <a:srgbClr val="000000"/>
                </a:solidFill>
                <a:latin typeface="+mn-ea"/>
                <a:ea typeface="+mn-ea"/>
              </a:rPr>
              <a:t>增加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一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只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蚂蚁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共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只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，而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</a:rPr>
              <a:t>ACD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仍为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一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只。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再经过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36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个时间单位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后，两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条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路径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上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信息素累积</a:t>
            </a:r>
            <a:r>
              <a:rPr lang="zh-CN" altLang="en-US" dirty="0" smtClean="0">
                <a:latin typeface="+mn-ea"/>
                <a:ea typeface="+mn-ea"/>
              </a:rPr>
              <a:t>各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为</a:t>
            </a:r>
            <a:r>
              <a:rPr lang="en-US" altLang="zh-CN" u="wavyHeavy" dirty="0">
                <a:solidFill>
                  <a:srgbClr val="FF0000"/>
                </a:solidFill>
                <a:latin typeface="+mn-ea"/>
                <a:ea typeface="+mn-ea"/>
              </a:rPr>
              <a:t>12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en-US" altLang="zh-CN" u="wavyHeavy" dirty="0" smtClean="0">
                <a:solidFill>
                  <a:srgbClr val="0000FF"/>
                </a:solidFill>
                <a:latin typeface="+mn-ea"/>
                <a:ea typeface="+mn-ea"/>
              </a:rPr>
              <a:t>4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比值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3:1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marR="6300" indent="-342900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再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继续，路径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ABD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上</a:t>
            </a:r>
            <a:r>
              <a:rPr lang="zh-CN" altLang="en-US" u="wavyHeavy" dirty="0" smtClean="0">
                <a:solidFill>
                  <a:srgbClr val="000000"/>
                </a:solidFill>
                <a:latin typeface="+mn-ea"/>
                <a:ea typeface="+mn-ea"/>
              </a:rPr>
              <a:t>再增加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一只蚂蚁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共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3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只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，而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</a:rPr>
              <a:t>ACD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仍然仅一只。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再经过</a:t>
            </a:r>
            <a:r>
              <a:rPr lang="en-US" altLang="zh-CN" dirty="0">
                <a:solidFill>
                  <a:srgbClr val="0000FF"/>
                </a:solidFill>
                <a:latin typeface="+mn-ea"/>
                <a:ea typeface="+mn-ea"/>
              </a:rPr>
              <a:t>36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个时间单位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后，两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条路径的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信息素累积</a:t>
            </a:r>
            <a:r>
              <a:rPr lang="zh-CN" altLang="en-US" dirty="0" smtClean="0">
                <a:latin typeface="+mn-ea"/>
                <a:ea typeface="+mn-ea"/>
              </a:rPr>
              <a:t>各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为</a:t>
            </a:r>
            <a:r>
              <a:rPr lang="en-US" altLang="zh-CN" u="wavyHeavy" dirty="0">
                <a:solidFill>
                  <a:srgbClr val="FF0000"/>
                </a:solidFill>
                <a:latin typeface="+mn-ea"/>
                <a:ea typeface="+mn-ea"/>
              </a:rPr>
              <a:t>24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en-US" altLang="zh-CN" u="wavyHeavy" dirty="0" smtClean="0">
                <a:solidFill>
                  <a:srgbClr val="0000FF"/>
                </a:solidFill>
                <a:latin typeface="+mn-ea"/>
                <a:ea typeface="+mn-ea"/>
              </a:rPr>
              <a:t>6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比值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4:1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342900" marR="6300" indent="-342900">
              <a:lnSpc>
                <a:spcPts val="27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继续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迭代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因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信息素浓度变化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</a:rPr>
              <a:t>最终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所有蚂蚁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均放弃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</a:rPr>
              <a:t>ACD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都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选择走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ABD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602" y="188640"/>
            <a:ext cx="2808312" cy="13825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031412" y="859800"/>
            <a:ext cx="25761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+mn-ea"/>
                <a:ea typeface="+mn-ea"/>
              </a:rPr>
              <a:t>---</a:t>
            </a:r>
            <a:r>
              <a:rPr lang="zh-CN" altLang="en-US" sz="2800" dirty="0" smtClean="0">
                <a:solidFill>
                  <a:srgbClr val="FF0000"/>
                </a:solidFill>
                <a:latin typeface="+mn-ea"/>
                <a:ea typeface="+mn-ea"/>
              </a:rPr>
              <a:t>正反馈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效应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4427984" y="5701080"/>
            <a:ext cx="4392488" cy="608240"/>
          </a:xfrm>
          <a:prstGeom prst="wedgeRoundRectCallout">
            <a:avLst>
              <a:gd name="adj1" fmla="val 20581"/>
              <a:gd name="adj2" fmla="val -79278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ABD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信息素的浓度越来越浓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强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effectLst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marR="0" indent="0" algn="l" defTabSz="914400" rtl="0" eaLnBrk="1" fontAlgn="base" latinLnBrk="0" hangingPunct="1">
              <a:lnSpc>
                <a:spcPts val="22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ACD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浓度</a:t>
            </a:r>
            <a:r>
              <a:rPr lang="zh-CN" altLang="en-US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未增加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，且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会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随时间逐渐</a:t>
            </a:r>
            <a:r>
              <a:rPr lang="zh-CN" altLang="en-US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挥发</a:t>
            </a:r>
            <a:r>
              <a:rPr lang="zh-CN" altLang="en-US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变</a:t>
            </a:r>
            <a:r>
              <a:rPr lang="zh-CN" altLang="en-US" sz="16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淡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弱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effectLst/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2699792" y="168104"/>
            <a:ext cx="1645529" cy="1153163"/>
            <a:chOff x="2699792" y="168104"/>
            <a:chExt cx="1645529" cy="1153163"/>
          </a:xfrm>
        </p:grpSpPr>
        <p:grpSp>
          <p:nvGrpSpPr>
            <p:cNvPr id="12" name="组合 11"/>
            <p:cNvGrpSpPr/>
            <p:nvPr/>
          </p:nvGrpSpPr>
          <p:grpSpPr>
            <a:xfrm>
              <a:off x="2699792" y="168104"/>
              <a:ext cx="378328" cy="242312"/>
              <a:chOff x="1385360" y="378376"/>
              <a:chExt cx="378328" cy="242312"/>
            </a:xfrm>
          </p:grpSpPr>
          <p:cxnSp>
            <p:nvCxnSpPr>
              <p:cNvPr id="7" name="直接箭头连接符 6"/>
              <p:cNvCxnSpPr/>
              <p:nvPr/>
            </p:nvCxnSpPr>
            <p:spPr bwMode="auto">
              <a:xfrm>
                <a:off x="1403648" y="620688"/>
                <a:ext cx="3600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接箭头连接符 7"/>
              <p:cNvCxnSpPr/>
              <p:nvPr/>
            </p:nvCxnSpPr>
            <p:spPr bwMode="auto">
              <a:xfrm>
                <a:off x="1403648" y="450384"/>
                <a:ext cx="3600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箭头连接符 9"/>
              <p:cNvCxnSpPr/>
              <p:nvPr/>
            </p:nvCxnSpPr>
            <p:spPr bwMode="auto">
              <a:xfrm flipH="1">
                <a:off x="1385360" y="548680"/>
                <a:ext cx="360040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 bwMode="auto">
              <a:xfrm flipH="1">
                <a:off x="1385360" y="378376"/>
                <a:ext cx="360040" cy="0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3192197" y="700062"/>
              <a:ext cx="1153124" cy="621205"/>
              <a:chOff x="3192197" y="700062"/>
              <a:chExt cx="1153124" cy="621205"/>
            </a:xfrm>
          </p:grpSpPr>
          <p:sp>
            <p:nvSpPr>
              <p:cNvPr id="14" name="弧形 13"/>
              <p:cNvSpPr/>
              <p:nvPr/>
            </p:nvSpPr>
            <p:spPr bwMode="auto">
              <a:xfrm rot="12695145">
                <a:off x="3354925" y="702951"/>
                <a:ext cx="990396" cy="618316"/>
              </a:xfrm>
              <a:prstGeom prst="arc">
                <a:avLst>
                  <a:gd name="adj1" fmla="val 16200000"/>
                  <a:gd name="adj2" fmla="val 21018894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triangl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" name="弧形 14"/>
              <p:cNvSpPr/>
              <p:nvPr/>
            </p:nvSpPr>
            <p:spPr bwMode="auto">
              <a:xfrm rot="13417624">
                <a:off x="3192197" y="700062"/>
                <a:ext cx="990396" cy="618316"/>
              </a:xfrm>
              <a:prstGeom prst="arc">
                <a:avLst>
                  <a:gd name="adj1" fmla="val 16200000"/>
                  <a:gd name="adj2" fmla="val 21018894"/>
                </a:avLst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2176492" y="138915"/>
            <a:ext cx="984838" cy="1028913"/>
            <a:chOff x="2176492" y="138915"/>
            <a:chExt cx="984838" cy="1028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2176492" y="138915"/>
                  <a:ext cx="389530" cy="276999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𝟖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76492" y="138915"/>
                  <a:ext cx="389530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061" r="-10606" b="-8511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771800" y="890829"/>
                  <a:ext cx="389530" cy="276999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71800" y="890829"/>
                  <a:ext cx="389530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7576" r="-9091" b="-8333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5" name="组合 24"/>
          <p:cNvGrpSpPr/>
          <p:nvPr/>
        </p:nvGrpSpPr>
        <p:grpSpPr>
          <a:xfrm>
            <a:off x="1547664" y="141270"/>
            <a:ext cx="1152128" cy="1026557"/>
            <a:chOff x="1547664" y="141270"/>
            <a:chExt cx="1152128" cy="10265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本框 19"/>
                <p:cNvSpPr txBox="1"/>
                <p:nvPr/>
              </p:nvSpPr>
              <p:spPr>
                <a:xfrm>
                  <a:off x="1547664" y="141270"/>
                  <a:ext cx="527388" cy="276999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" name="文本框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47664" y="141270"/>
                  <a:ext cx="527388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682" r="-7955" b="-8333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2310262" y="890828"/>
                  <a:ext cx="389530" cy="276999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0262" y="890828"/>
                  <a:ext cx="389530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576" r="-9091" b="-8333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549869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15616" y="1916832"/>
            <a:ext cx="7056784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88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599272" y="1754108"/>
            <a:ext cx="8202911" cy="3898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357188" indent="-357188" algn="just" eaLnBrk="1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环境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障碍物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其它蚂蚁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endParaRPr lang="zh-CN" altLang="en-US" sz="20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357188" algn="just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觅食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一定范围内</a:t>
            </a:r>
            <a:r>
              <a:rPr lang="zh-CN" altLang="en-US" sz="2000" u="wavyDbl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先寻找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是否有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食物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wavyDbl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否则看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是否有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 </a:t>
            </a:r>
            <a:endParaRPr lang="en-US" altLang="zh-CN" sz="2000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chemeClr val="tx1"/>
              </a:buClr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且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每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只蚂蚁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都会以</a:t>
            </a:r>
            <a:r>
              <a:rPr lang="zh-CN" altLang="en-US" sz="2000" u="wavyDbl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小概率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犯错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走错→提供信息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357188" algn="just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移动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均向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最多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的方向移动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，若无信息素，则继续沿着  </a:t>
            </a:r>
            <a:endParaRPr lang="en-US" altLang="zh-CN" sz="2000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原方向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移动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，也有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随机的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小扰动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记忆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357188" indent="-357188" algn="just" eaLnBrk="1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避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障规则：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移动方向若有障碍物，会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随机选择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另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一方向。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试探搜索</a:t>
            </a:r>
            <a:r>
              <a:rPr lang="en-US" altLang="zh-CN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357188" algn="just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越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靠近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食物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释放的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信息素越多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，距离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食物越远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，释放</a:t>
            </a:r>
            <a:endParaRPr lang="en-US" altLang="zh-CN" sz="2000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越少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远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近→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能见度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1028"/>
          <p:cNvSpPr>
            <a:spLocks noChangeArrowheads="1"/>
          </p:cNvSpPr>
          <p:nvPr/>
        </p:nvSpPr>
        <p:spPr bwMode="auto">
          <a:xfrm>
            <a:off x="643049" y="1078424"/>
            <a:ext cx="29743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1" lang="zh-CN" altLang="en-US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机理</a:t>
            </a:r>
            <a:r>
              <a:rPr kumimoji="1" lang="zh-CN" altLang="en-US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→</a:t>
            </a:r>
            <a:r>
              <a:rPr kumimoji="1"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信息交互</a:t>
            </a:r>
            <a:r>
              <a:rPr kumimoji="1"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kumimoji="1" lang="zh-CN" altLang="en-US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76394" y="332656"/>
            <a:ext cx="576064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！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当一</a:t>
            </a:r>
            <a:r>
              <a:rPr lang="zh-CN" altLang="en-US" sz="2000" dirty="0">
                <a:cs typeface="Times New Roman" panose="02020603050405020304" pitchFamily="18" charset="0"/>
              </a:rPr>
              <a:t>只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蚂蚁</a:t>
            </a:r>
            <a:r>
              <a:rPr lang="zh-CN" altLang="zh-CN" sz="2000" dirty="0">
                <a:cs typeface="Times New Roman" panose="02020603050405020304" pitchFamily="18" charset="0"/>
              </a:rPr>
              <a:t>找到食物时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cs typeface="Times New Roman" panose="02020603050405020304" pitchFamily="18" charset="0"/>
              </a:rPr>
              <a:t>就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会</a:t>
            </a:r>
            <a:r>
              <a:rPr lang="zh-CN" altLang="zh-CN" sz="2000" dirty="0">
                <a:cs typeface="Times New Roman" panose="02020603050405020304" pitchFamily="18" charset="0"/>
              </a:rPr>
              <a:t>释放</a:t>
            </a:r>
            <a:r>
              <a:rPr lang="zh-CN" altLang="zh-CN" sz="2000" dirty="0" smtClean="0">
                <a:cs typeface="Times New Roman" panose="02020603050405020304" pitchFamily="18" charset="0"/>
              </a:rPr>
              <a:t>大量信息素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1127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0" y="1772816"/>
            <a:ext cx="7920880" cy="3600400"/>
          </a:xfrm>
          <a:prstGeom prst="rect">
            <a:avLst/>
          </a:prstGeom>
        </p:spPr>
      </p:pic>
      <p:sp>
        <p:nvSpPr>
          <p:cNvPr id="6" name="Rectangle 1028"/>
          <p:cNvSpPr>
            <a:spLocks noChangeArrowheads="1"/>
          </p:cNvSpPr>
          <p:nvPr/>
        </p:nvSpPr>
        <p:spPr bwMode="auto">
          <a:xfrm>
            <a:off x="733529" y="1032244"/>
            <a:ext cx="290236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1" lang="zh-CN" altLang="en-US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蚁群</a:t>
            </a:r>
            <a:r>
              <a:rPr kumimoji="1"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机理</a:t>
            </a:r>
            <a:r>
              <a:rPr kumimoji="1" lang="zh-CN" altLang="en-US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kumimoji="1"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kumimoji="1" lang="zh-CN" altLang="en-US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对应</a:t>
            </a:r>
            <a:endParaRPr kumimoji="1" lang="zh-CN" altLang="en-US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334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47356" y="917773"/>
            <a:ext cx="2988540" cy="432048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6.2.2  </a:t>
            </a: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基本蚁群算法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611560" y="1772816"/>
            <a:ext cx="6192688" cy="357845"/>
          </a:xfrm>
        </p:spPr>
        <p:txBody>
          <a:bodyPr lIns="0" tIns="0" rIns="0" bIns="0"/>
          <a:lstStyle/>
          <a:p>
            <a:pPr eaLnBrk="1" hangingPunct="1"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蚁群算法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的首个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应用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：旅行商问题（</a:t>
            </a:r>
            <a:r>
              <a:rPr lang="en-US" altLang="zh-CN" sz="2400" b="1" dirty="0" smtClean="0">
                <a:latin typeface="Times New Roman" panose="02020603050405020304" pitchFamily="18" charset="0"/>
              </a:rPr>
              <a:t>TSP</a:t>
            </a:r>
            <a:r>
              <a:rPr lang="zh-CN" altLang="en-US" sz="2400" b="1" dirty="0" smtClean="0">
                <a:latin typeface="Times New Roman" panose="02020603050405020304" pitchFamily="18" charset="0"/>
              </a:rPr>
              <a:t>）</a:t>
            </a:r>
            <a:endParaRPr lang="en-US" altLang="zh-CN" sz="2400" dirty="0" smtClean="0">
              <a:latin typeface="Times New Roman" panose="02020603050405020304" pitchFamily="18" charset="0"/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1082246" y="2288815"/>
            <a:ext cx="7560840" cy="780145"/>
          </a:xfrm>
          <a:prstGeom prst="rect">
            <a:avLst/>
          </a:prstGeom>
          <a:noFill/>
          <a:ln w="9525">
            <a:solidFill>
              <a:srgbClr val="808080"/>
            </a:solidFill>
            <a:prstDash val="sysDash"/>
            <a:miter lim="800000"/>
            <a:headEnd/>
            <a:tailEnd/>
          </a:ln>
        </p:spPr>
        <p:txBody>
          <a:bodyPr wrap="square" lIns="0" tIns="36000" rIns="0" bIns="0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900"/>
              </a:lnSpc>
              <a:spcBef>
                <a:spcPts val="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问题：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求旅行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者由起点出发，通过所有给定的需求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点，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最后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再回到</a:t>
            </a:r>
            <a:endParaRPr lang="en-US" altLang="zh-CN" sz="2000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algn="just" eaLnBrk="1" hangingPunct="1">
              <a:lnSpc>
                <a:spcPts val="29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     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起点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原点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最小路径成本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距离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</a:rPr>
              <a:t>\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时间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</a:rPr>
              <a:t>\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费用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</a:rPr>
              <a:t>…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  <a:ea typeface="+mn-ea"/>
              </a:rPr>
              <a:t>某种规则</a:t>
            </a:r>
            <a:r>
              <a:rPr lang="en-US" altLang="zh-CN" sz="1600" dirty="0" smtClean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endParaRPr lang="zh-CN" altLang="en-US" sz="16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8496" y="2607694"/>
            <a:ext cx="7913491" cy="1397370"/>
            <a:chOff x="718496" y="2607694"/>
            <a:chExt cx="7913491" cy="1397370"/>
          </a:xfrm>
        </p:grpSpPr>
        <p:sp>
          <p:nvSpPr>
            <p:cNvPr id="8" name="Text Box 9"/>
            <p:cNvSpPr txBox="1">
              <a:spLocks noChangeArrowheads="1"/>
            </p:cNvSpPr>
            <p:nvPr/>
          </p:nvSpPr>
          <p:spPr bwMode="auto">
            <a:xfrm>
              <a:off x="1071147" y="3224919"/>
              <a:ext cx="7560840" cy="78014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prstDash val="sysDash"/>
              <a:miter lim="800000"/>
              <a:headEnd/>
              <a:tailEnd/>
            </a:ln>
          </p:spPr>
          <p:txBody>
            <a:bodyPr wrap="square" lIns="0" tIns="36000" rIns="0" bIns="0" anchor="b">
              <a:spAutoFit/>
            </a:bodyPr>
            <a:lstStyle>
              <a:lvl1pPr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algn="just" eaLnBrk="1" hangingPunct="1">
                <a:lnSpc>
                  <a:spcPts val="2900"/>
                </a:lnSpc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蚂蚁搜索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食物过程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+mn-ea"/>
                  <a:ea typeface="+mn-ea"/>
                </a:rPr>
                <a:t>通过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个体搜索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+mn-ea"/>
                  <a:ea typeface="+mn-ea"/>
                </a:rPr>
                <a:t>及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相互之间</a:t>
              </a:r>
              <a:r>
                <a:rPr lang="zh-CN" altLang="en-US" sz="2000" dirty="0">
                  <a:solidFill>
                    <a:srgbClr val="0000FF"/>
                  </a:solidFill>
                  <a:latin typeface="+mn-ea"/>
                  <a:ea typeface="+mn-ea"/>
                </a:rPr>
                <a:t>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信息交互与协作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+mn-ea"/>
                  <a:ea typeface="+mn-ea"/>
                </a:rPr>
                <a:t>，</a:t>
              </a:r>
              <a:endParaRPr lang="en-US" altLang="zh-CN" sz="2000" dirty="0" smtClean="0">
                <a:solidFill>
                  <a:schemeClr val="tx1"/>
                </a:solidFill>
                <a:latin typeface="+mn-ea"/>
                <a:ea typeface="+mn-ea"/>
              </a:endParaRPr>
            </a:p>
            <a:p>
              <a:pPr algn="just" eaLnBrk="1" hangingPunct="1">
                <a:lnSpc>
                  <a:spcPts val="2900"/>
                </a:lnSpc>
                <a:spcBef>
                  <a:spcPts val="0"/>
                </a:spcBef>
              </a:pPr>
              <a:r>
                <a:rPr lang="en-US" altLang="zh-CN" sz="2000" dirty="0">
                  <a:solidFill>
                    <a:schemeClr val="tx1"/>
                  </a:solidFill>
                  <a:latin typeface="+mn-ea"/>
                  <a:ea typeface="+mn-ea"/>
                </a:rPr>
                <a:t> </a:t>
              </a:r>
              <a:r>
                <a:rPr lang="en-US" altLang="zh-CN" sz="2000" dirty="0" smtClean="0">
                  <a:solidFill>
                    <a:schemeClr val="tx1"/>
                  </a:solidFill>
                  <a:latin typeface="+mn-ea"/>
                  <a:ea typeface="+mn-ea"/>
                </a:rPr>
                <a:t>                 </a:t>
              </a:r>
              <a:r>
                <a:rPr lang="zh-CN" altLang="en-US" sz="2000" dirty="0" smtClean="0">
                  <a:solidFill>
                    <a:schemeClr val="tx1"/>
                  </a:solidFill>
                  <a:latin typeface="+mn-ea"/>
                  <a:ea typeface="+mn-ea"/>
                </a:rPr>
                <a:t>最终</a:t>
              </a:r>
              <a:r>
                <a:rPr lang="zh-CN" altLang="en-US" sz="2000" dirty="0">
                  <a:solidFill>
                    <a:schemeClr val="tx1"/>
                  </a:solidFill>
                  <a:latin typeface="+mn-ea"/>
                  <a:ea typeface="+mn-ea"/>
                </a:rPr>
                <a:t>找到</a:t>
              </a:r>
              <a:r>
                <a:rPr lang="zh-CN" altLang="en-US" sz="2000" u="wavyDbl" dirty="0">
                  <a:solidFill>
                    <a:schemeClr val="tx1"/>
                  </a:solidFill>
                  <a:latin typeface="+mn-ea"/>
                  <a:ea typeface="+mn-ea"/>
                </a:rPr>
                <a:t>从蚁穴到食物源</a:t>
              </a:r>
              <a:r>
                <a:rPr lang="zh-CN" altLang="en-US" sz="2000" dirty="0">
                  <a:solidFill>
                    <a:schemeClr val="tx1"/>
                  </a:solidFill>
                  <a:latin typeface="+mn-ea"/>
                  <a:ea typeface="+mn-ea"/>
                </a:rPr>
                <a:t>的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</a:rPr>
                <a:t>最短路径</a:t>
              </a:r>
              <a:r>
                <a:rPr lang="zh-CN" altLang="en-US" sz="2000" dirty="0">
                  <a:solidFill>
                    <a:schemeClr val="tx1"/>
                  </a:solidFill>
                  <a:latin typeface="+mn-ea"/>
                  <a:ea typeface="+mn-ea"/>
                </a:rPr>
                <a:t>。</a:t>
              </a:r>
            </a:p>
          </p:txBody>
        </p:sp>
        <p:sp>
          <p:nvSpPr>
            <p:cNvPr id="9" name="AutoShape 15"/>
            <p:cNvSpPr>
              <a:spLocks noChangeArrowheads="1"/>
            </p:cNvSpPr>
            <p:nvPr/>
          </p:nvSpPr>
          <p:spPr bwMode="auto">
            <a:xfrm>
              <a:off x="718496" y="2607694"/>
              <a:ext cx="253104" cy="1109338"/>
            </a:xfrm>
            <a:prstGeom prst="curvedRightArrow">
              <a:avLst>
                <a:gd name="adj1" fmla="val 68525"/>
                <a:gd name="adj2" fmla="val 137008"/>
                <a:gd name="adj3" fmla="val 33333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223721" y="4263120"/>
            <a:ext cx="5372615" cy="966080"/>
            <a:chOff x="2294853" y="4389486"/>
            <a:chExt cx="5372615" cy="966080"/>
          </a:xfrm>
        </p:grpSpPr>
        <p:sp>
          <p:nvSpPr>
            <p:cNvPr id="11" name="Rectangle 26"/>
            <p:cNvSpPr>
              <a:spLocks noChangeArrowheads="1"/>
            </p:cNvSpPr>
            <p:nvPr/>
          </p:nvSpPr>
          <p:spPr bwMode="auto">
            <a:xfrm>
              <a:off x="2294853" y="4727736"/>
              <a:ext cx="1752600" cy="62783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chemeClr val="tx1"/>
                  </a:solidFill>
                  <a:latin typeface="+mn-ea"/>
                  <a:ea typeface="+mn-ea"/>
                </a:rPr>
                <a:t>旅行商问题</a:t>
              </a: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349724" y="4389486"/>
              <a:ext cx="1000125" cy="842665"/>
              <a:chOff x="4317391" y="3957860"/>
              <a:chExt cx="1000125" cy="842665"/>
            </a:xfrm>
          </p:grpSpPr>
          <p:sp>
            <p:nvSpPr>
              <p:cNvPr id="14" name="AutoShape 23"/>
              <p:cNvSpPr>
                <a:spLocks noChangeArrowheads="1"/>
              </p:cNvSpPr>
              <p:nvPr/>
            </p:nvSpPr>
            <p:spPr bwMode="auto">
              <a:xfrm>
                <a:off x="4317391" y="4419525"/>
                <a:ext cx="1000125" cy="3810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64 w 21600"/>
                  <a:gd name="T13" fmla="*/ 5400 h 21600"/>
                  <a:gd name="T14" fmla="*/ 18900 w 21600"/>
                  <a:gd name="T15" fmla="*/ 162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000">
                  <a:latin typeface="+mn-ea"/>
                  <a:ea typeface="+mn-ea"/>
                </a:endParaRPr>
              </a:p>
            </p:txBody>
          </p:sp>
          <p:sp>
            <p:nvSpPr>
              <p:cNvPr id="15" name="Text Box 24"/>
              <p:cNvSpPr txBox="1">
                <a:spLocks noChangeArrowheads="1"/>
              </p:cNvSpPr>
              <p:nvPr/>
            </p:nvSpPr>
            <p:spPr bwMode="auto">
              <a:xfrm>
                <a:off x="4382120" y="3957860"/>
                <a:ext cx="90963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b">
                <a:spAutoFit/>
              </a:bodyPr>
              <a:lstStyle>
                <a:lvl1pPr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阐明 </a:t>
                </a:r>
              </a:p>
            </p:txBody>
          </p:sp>
        </p:grpSp>
        <p:sp>
          <p:nvSpPr>
            <p:cNvPr id="13" name="Rectangle 26"/>
            <p:cNvSpPr>
              <a:spLocks noChangeArrowheads="1"/>
            </p:cNvSpPr>
            <p:nvPr/>
          </p:nvSpPr>
          <p:spPr bwMode="auto">
            <a:xfrm>
              <a:off x="5627530" y="4727736"/>
              <a:ext cx="2039938" cy="627062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chemeClr val="tx1"/>
                  </a:solidFill>
                  <a:latin typeface="+mn-ea"/>
                  <a:ea typeface="+mn-ea"/>
                </a:rPr>
                <a:t>蚁群系统模型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5080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28"/>
          <p:cNvSpPr>
            <a:spLocks noChangeArrowheads="1"/>
          </p:cNvSpPr>
          <p:nvPr/>
        </p:nvSpPr>
        <p:spPr bwMode="auto">
          <a:xfrm>
            <a:off x="656409" y="1077509"/>
            <a:ext cx="153421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Wingdings" panose="05000000000000000000" pitchFamily="2" charset="2"/>
              <a:buNone/>
            </a:pPr>
            <a:r>
              <a:rPr kumimoji="1" lang="zh-CN" altLang="en-US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算法特点：</a:t>
            </a:r>
            <a:endParaRPr kumimoji="1" lang="zh-CN" altLang="en-US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1028"/>
          <p:cNvSpPr>
            <a:spLocks noChangeArrowheads="1"/>
          </p:cNvSpPr>
          <p:nvPr/>
        </p:nvSpPr>
        <p:spPr bwMode="auto">
          <a:xfrm>
            <a:off x="602089" y="1772400"/>
            <a:ext cx="8074367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自组织</a:t>
            </a:r>
            <a:endParaRPr kumimoji="1" lang="en-US" altLang="zh-CN" sz="18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15963" indent="-273050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在没有外界作用下，使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系统“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熵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”减小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的过程。</a:t>
            </a:r>
            <a:endParaRPr kumimoji="1" lang="en-US" altLang="zh-CN" sz="1800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15963" indent="-273050" eaLnBrk="1" hangingPunct="1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系统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无序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有序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的变化过程</a:t>
            </a:r>
            <a:endParaRPr kumimoji="1" lang="en-US" altLang="zh-CN" sz="1800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并行</a:t>
            </a:r>
            <a:endParaRPr kumimoji="1" lang="en-US" altLang="zh-CN" sz="18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15963" indent="-273050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u="wavyDbl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每只蚂蚁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搜索过程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彼此独立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，仅通过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进行通信。</a:t>
            </a:r>
            <a:endParaRPr kumimoji="1" lang="en-US" altLang="zh-CN" sz="18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15963" indent="-273050" eaLnBrk="1" hangingPunct="1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在问题空间的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多个点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同时进行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独立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解搜索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，有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较强的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全局搜索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能力，可靠性较好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1800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正反馈</a:t>
            </a:r>
            <a:endParaRPr kumimoji="1" lang="en-US" altLang="zh-CN" sz="18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15963" indent="-273050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蚂蚁找到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最短路径</a:t>
            </a:r>
            <a:r>
              <a:rPr kumimoji="1" lang="en-US" altLang="zh-CN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最优解</a:t>
            </a:r>
            <a:r>
              <a:rPr kumimoji="1" lang="en-US" altLang="zh-CN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，直接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依赖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路径上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累积浓度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18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15963" indent="-273050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信息素的累积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是一个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正反馈</a:t>
            </a:r>
            <a:r>
              <a:rPr kumimoji="1" lang="zh-CN" altLang="en-US" sz="18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endParaRPr kumimoji="1" lang="zh-CN" altLang="en-US" sz="18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80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340120" y="278754"/>
            <a:ext cx="1368152" cy="4320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算法步骤：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2"/>
              <p:cNvSpPr txBox="1">
                <a:spLocks noChangeArrowheads="1"/>
              </p:cNvSpPr>
              <p:nvPr/>
            </p:nvSpPr>
            <p:spPr>
              <a:xfrm>
                <a:off x="323528" y="1025992"/>
                <a:ext cx="8496944" cy="4995296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⑴、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初始化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（各个参数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720725" indent="-187325" algn="l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对相关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进行初始化</a:t>
                </a:r>
                <a:endParaRPr lang="en-US" altLang="zh-CN" sz="18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989013" indent="-185738" algn="l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：蚂蚁数量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、信息素因子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、启发函数因子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、信息素挥发因子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𝝆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endPara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896938" algn="l">
                  <a:lnSpc>
                    <a:spcPts val="2700"/>
                  </a:lnSpc>
                  <a:spcAft>
                    <a:spcPts val="1200"/>
                  </a:spcAft>
                  <a:buClr>
                    <a:srgbClr val="FF0000"/>
                  </a:buClr>
                </a:pPr>
                <a:r>
                  <a:rPr lang="en-US" altLang="zh-CN" sz="1800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信息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素常数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、最大迭代次数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…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2700"/>
                  </a:lnSpc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⑵、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构建解空间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（由给定的城市数目构成）</a:t>
                </a:r>
                <a:endPara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720725" indent="-187325" algn="l">
                  <a:lnSpc>
                    <a:spcPts val="27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只蚂蚁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随机放置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不同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出发点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城市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对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只蚂蚁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𝒎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，计算其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下一个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访问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的城市，直到</a:t>
                </a:r>
                <a:r>
                  <a:rPr lang="zh-CN" altLang="en-US" sz="1800" b="1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所有蚂蚁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访问完</a:t>
                </a:r>
                <a:r>
                  <a:rPr lang="zh-CN" altLang="en-US" sz="1800" b="1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所有城市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搜索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algn="l">
                  <a:lnSpc>
                    <a:spcPts val="2700"/>
                  </a:lnSpc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⑶、更新信息素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720725" indent="-187325" algn="l">
                  <a:lnSpc>
                    <a:spcPts val="27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计算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每只蚂蚁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经过的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路径长度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，记录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</a:t>
                </a:r>
                <a:r>
                  <a:rPr lang="zh-CN" altLang="en-US" sz="1800" b="1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迭代次数中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最优解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最短路径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。同时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更新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各个城市</a:t>
                </a:r>
                <a:r>
                  <a:rPr lang="zh-CN" altLang="en-US" sz="1800" b="1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连接路径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上的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信息素浓度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l">
                  <a:lnSpc>
                    <a:spcPts val="2700"/>
                  </a:lnSpc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⑷、判断终止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806450" indent="-273050" algn="l">
                  <a:lnSpc>
                    <a:spcPts val="27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1800" b="1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迭代次数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小于</a:t>
                </a:r>
                <a:r>
                  <a:rPr lang="zh-CN" altLang="en-US" sz="1800" b="1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最大迭代次数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，则迭代次数“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+1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”，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清空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蚂蚁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已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搜索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记录表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禁忌表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，并返回步骤</a:t>
                </a:r>
                <a:r>
                  <a:rPr lang="zh-CN" altLang="en-US" sz="1800" b="1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⑵。否则终止计算，输出最优解。</a:t>
                </a:r>
                <a:endParaRPr lang="zh-CN" altLang="en-US" sz="18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28" y="1025992"/>
                <a:ext cx="8496944" cy="4995296"/>
              </a:xfrm>
              <a:prstGeom prst="rect">
                <a:avLst/>
              </a:prstGeom>
              <a:blipFill>
                <a:blip r:embed="rId2"/>
                <a:stretch>
                  <a:fillRect l="-1793" t="-122" r="-1291" b="-1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 bwMode="auto">
          <a:xfrm>
            <a:off x="340120" y="764704"/>
            <a:ext cx="1296144" cy="0"/>
          </a:xfrm>
          <a:prstGeom prst="line">
            <a:avLst/>
          </a:prstGeom>
          <a:ln w="44450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61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45850" y="1063024"/>
            <a:ext cx="133386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r>
              <a:rPr lang="zh-CN" altLang="zh-CN" dirty="0" smtClean="0">
                <a:latin typeface="+mn-ea"/>
                <a:ea typeface="+mn-ea"/>
              </a:rPr>
              <a:t>算法特点</a:t>
            </a:r>
            <a:endParaRPr lang="zh-CN" altLang="en-US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1815257"/>
            <a:ext cx="7992888" cy="31803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依赖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问题本身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严格</a:t>
            </a:r>
            <a:r>
              <a:rPr lang="zh-CN" altLang="en-US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数学性质</a:t>
            </a:r>
            <a:endParaRPr lang="en-US" altLang="zh-CN" sz="20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defRPr/>
            </a:pP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要求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研究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的问题是</a:t>
            </a:r>
            <a:r>
              <a:rPr lang="zh-CN" altLang="zh-CN" sz="20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连续、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可导</a:t>
            </a:r>
            <a:endParaRPr lang="en-US" altLang="zh-CN" sz="20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defRPr/>
            </a:pP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不需要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建立关于问题本身的</a:t>
            </a:r>
            <a:r>
              <a:rPr lang="zh-CN" altLang="zh-CN" sz="20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精确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数学描述模型</a:t>
            </a:r>
            <a:endParaRPr lang="zh-CN" altLang="zh-CN" sz="20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依赖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一般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不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需要先验知识，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而是在</a:t>
            </a:r>
            <a:r>
              <a:rPr lang="zh-CN" altLang="zh-CN" sz="20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信号</a:t>
            </a:r>
            <a:r>
              <a:rPr lang="en-US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en-US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层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直接</a:t>
            </a:r>
            <a:endParaRPr lang="en-US" altLang="zh-CN" sz="2000" b="1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defRPr/>
            </a:pP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输入信息进行处理。</a:t>
            </a:r>
          </a:p>
          <a:p>
            <a:pPr marL="342900" indent="-342900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适合求解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难以有效建立形式化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使用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传统方法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难以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的问题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674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32656"/>
            <a:ext cx="3096344" cy="5561829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3" name="组合 12"/>
          <p:cNvGrpSpPr/>
          <p:nvPr/>
        </p:nvGrpSpPr>
        <p:grpSpPr>
          <a:xfrm>
            <a:off x="2843808" y="1052736"/>
            <a:ext cx="4824536" cy="2448272"/>
            <a:chOff x="3203848" y="1052736"/>
            <a:chExt cx="4824536" cy="2448272"/>
          </a:xfrm>
        </p:grpSpPr>
        <p:sp>
          <p:nvSpPr>
            <p:cNvPr id="6" name="矩形 5"/>
            <p:cNvSpPr/>
            <p:nvPr/>
          </p:nvSpPr>
          <p:spPr bwMode="auto">
            <a:xfrm>
              <a:off x="3203848" y="1052736"/>
              <a:ext cx="2808312" cy="244827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012160" y="1700808"/>
              <a:ext cx="2016224" cy="400110"/>
              <a:chOff x="6012160" y="1700808"/>
              <a:chExt cx="2016224" cy="400110"/>
            </a:xfrm>
          </p:grpSpPr>
          <p:sp>
            <p:nvSpPr>
              <p:cNvPr id="7" name="文本框 6"/>
              <p:cNvSpPr txBox="1"/>
              <p:nvPr/>
            </p:nvSpPr>
            <p:spPr>
              <a:xfrm>
                <a:off x="6516216" y="1700808"/>
                <a:ext cx="151216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构建解空间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10" name="直接箭头连接符 9"/>
              <p:cNvCxnSpPr>
                <a:stCxn id="7" idx="1"/>
              </p:cNvCxnSpPr>
              <p:nvPr/>
            </p:nvCxnSpPr>
            <p:spPr bwMode="auto">
              <a:xfrm flipH="1" flipV="1">
                <a:off x="6012160" y="1772816"/>
                <a:ext cx="504056" cy="128047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28" name="组合 27"/>
          <p:cNvGrpSpPr/>
          <p:nvPr/>
        </p:nvGrpSpPr>
        <p:grpSpPr>
          <a:xfrm>
            <a:off x="4716016" y="2708920"/>
            <a:ext cx="3816424" cy="646331"/>
            <a:chOff x="5076056" y="2708920"/>
            <a:chExt cx="3816424" cy="646331"/>
          </a:xfrm>
        </p:grpSpPr>
        <p:sp>
          <p:nvSpPr>
            <p:cNvPr id="14" name="文本框 13"/>
            <p:cNvSpPr txBox="1"/>
            <p:nvPr/>
          </p:nvSpPr>
          <p:spPr>
            <a:xfrm>
              <a:off x="6372200" y="2708920"/>
              <a:ext cx="2520280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该城市是否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已搜索过</a:t>
              </a:r>
              <a:endParaRPr lang="en-US" altLang="zh-CN" sz="2000" dirty="0" smtClean="0">
                <a:solidFill>
                  <a:srgbClr val="FF0000"/>
                </a:solidFill>
              </a:endParaRPr>
            </a:p>
            <a:p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每个城市只能经过</a:t>
              </a:r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次</a:t>
              </a:r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)</a:t>
              </a:r>
              <a:endParaRPr lang="zh-CN" altLang="en-US" sz="1600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cxnSp>
          <p:nvCxnSpPr>
            <p:cNvPr id="18" name="直接箭头连接符 17"/>
            <p:cNvCxnSpPr>
              <a:stCxn id="14" idx="1"/>
            </p:cNvCxnSpPr>
            <p:nvPr/>
          </p:nvCxnSpPr>
          <p:spPr bwMode="auto">
            <a:xfrm flipH="1" flipV="1">
              <a:off x="5076056" y="2996952"/>
              <a:ext cx="1296144" cy="3513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2" name="组合 31"/>
          <p:cNvGrpSpPr/>
          <p:nvPr/>
        </p:nvGrpSpPr>
        <p:grpSpPr>
          <a:xfrm>
            <a:off x="5580112" y="3658127"/>
            <a:ext cx="1944216" cy="400110"/>
            <a:chOff x="5940152" y="3658127"/>
            <a:chExt cx="1944216" cy="400110"/>
          </a:xfrm>
        </p:grpSpPr>
        <p:sp>
          <p:nvSpPr>
            <p:cNvPr id="29" name="文本框 28"/>
            <p:cNvSpPr txBox="1"/>
            <p:nvPr/>
          </p:nvSpPr>
          <p:spPr>
            <a:xfrm>
              <a:off x="6372200" y="3658127"/>
              <a:ext cx="15121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包括两部分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31" name="直接箭头连接符 30"/>
            <p:cNvCxnSpPr>
              <a:stCxn id="29" idx="1"/>
            </p:cNvCxnSpPr>
            <p:nvPr/>
          </p:nvCxnSpPr>
          <p:spPr bwMode="auto">
            <a:xfrm flipH="1">
              <a:off x="5940152" y="3858182"/>
              <a:ext cx="432048" cy="28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6" name="组合 35"/>
          <p:cNvGrpSpPr/>
          <p:nvPr/>
        </p:nvGrpSpPr>
        <p:grpSpPr>
          <a:xfrm>
            <a:off x="4860032" y="4685074"/>
            <a:ext cx="3672408" cy="400110"/>
            <a:chOff x="4860032" y="4685074"/>
            <a:chExt cx="3672408" cy="400110"/>
          </a:xfrm>
        </p:grpSpPr>
        <p:sp>
          <p:nvSpPr>
            <p:cNvPr id="33" name="文本框 32"/>
            <p:cNvSpPr txBox="1"/>
            <p:nvPr/>
          </p:nvSpPr>
          <p:spPr>
            <a:xfrm>
              <a:off x="6011798" y="4685074"/>
              <a:ext cx="252064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算法最大循环次数？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35" name="直接箭头连接符 34"/>
            <p:cNvCxnSpPr>
              <a:stCxn id="33" idx="1"/>
            </p:cNvCxnSpPr>
            <p:nvPr/>
          </p:nvCxnSpPr>
          <p:spPr bwMode="auto">
            <a:xfrm flipH="1" flipV="1">
              <a:off x="4860032" y="4797152"/>
              <a:ext cx="1151766" cy="8797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1" name="组合 40"/>
          <p:cNvGrpSpPr/>
          <p:nvPr/>
        </p:nvGrpSpPr>
        <p:grpSpPr>
          <a:xfrm>
            <a:off x="1763688" y="332656"/>
            <a:ext cx="1584176" cy="4608512"/>
            <a:chOff x="1763688" y="332656"/>
            <a:chExt cx="1584176" cy="4608512"/>
          </a:xfrm>
        </p:grpSpPr>
        <p:sp>
          <p:nvSpPr>
            <p:cNvPr id="37" name="文本框 36"/>
            <p:cNvSpPr txBox="1"/>
            <p:nvPr/>
          </p:nvSpPr>
          <p:spPr>
            <a:xfrm>
              <a:off x="2339752" y="332656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步骤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⑴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763688" y="1931397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步骤</a:t>
              </a:r>
              <a:r>
                <a:rPr lang="zh-CN" altLang="en-US" sz="2000" dirty="0">
                  <a:solidFill>
                    <a:srgbClr val="FF0000"/>
                  </a:solidFill>
                  <a:latin typeface="宋体" panose="02010600030101010101" pitchFamily="2" charset="-122"/>
                </a:rPr>
                <a:t>⑵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763688" y="3688661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步骤</a:t>
              </a:r>
              <a:r>
                <a:rPr lang="zh-CN" altLang="en-US" sz="2000" dirty="0">
                  <a:solidFill>
                    <a:srgbClr val="FF0000"/>
                  </a:solidFill>
                  <a:latin typeface="宋体" panose="02010600030101010101" pitchFamily="2" charset="-122"/>
                </a:rPr>
                <a:t>⑶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2267744" y="4541058"/>
              <a:ext cx="100811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步骤</a:t>
              </a:r>
              <a:r>
                <a:rPr lang="zh-CN" altLang="en-US" sz="2000" dirty="0">
                  <a:solidFill>
                    <a:srgbClr val="FF0000"/>
                  </a:solidFill>
                  <a:latin typeface="宋体" panose="02010600030101010101" pitchFamily="2" charset="-122"/>
                </a:rPr>
                <a:t>⑷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39478" y="188640"/>
            <a:ext cx="1386258" cy="489808"/>
            <a:chOff x="339478" y="188640"/>
            <a:chExt cx="1386258" cy="489808"/>
          </a:xfrm>
        </p:grpSpPr>
        <p:sp>
          <p:nvSpPr>
            <p:cNvPr id="5" name="Rectangle 2"/>
            <p:cNvSpPr txBox="1">
              <a:spLocks noChangeArrowheads="1"/>
            </p:cNvSpPr>
            <p:nvPr/>
          </p:nvSpPr>
          <p:spPr>
            <a:xfrm>
              <a:off x="357584" y="188640"/>
              <a:ext cx="1368152" cy="432048"/>
            </a:xfrm>
            <a:prstGeom prst="rect">
              <a:avLst/>
            </a:prstGeom>
          </p:spPr>
          <p:txBody>
            <a:bodyPr vert="horz" lIns="0" tIns="0" rIns="0" bIns="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zh-CN" altLang="en-US" sz="24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算法流程：</a:t>
              </a:r>
              <a:endParaRPr lang="zh-CN" altLang="en-US" sz="2000" b="1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连接符 2"/>
            <p:cNvCxnSpPr/>
            <p:nvPr/>
          </p:nvCxnSpPr>
          <p:spPr bwMode="auto">
            <a:xfrm>
              <a:off x="339478" y="678448"/>
              <a:ext cx="1334096" cy="0"/>
            </a:xfrm>
            <a:prstGeom prst="line">
              <a:avLst/>
            </a:prstGeom>
            <a:ln w="41275"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919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20613" y="917773"/>
            <a:ext cx="2592288" cy="432048"/>
          </a:xfrm>
          <a:prstGeom prst="rect">
            <a:avLst/>
          </a:prstGeom>
        </p:spPr>
        <p:txBody>
          <a:bodyPr vert="horz" lIns="0" tIns="0" rIns="0" bIns="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>
                <a:latin typeface="+mn-ea"/>
                <a:ea typeface="+mn-ea"/>
              </a:rPr>
              <a:t>、参数设置</a:t>
            </a:r>
            <a:r>
              <a:rPr lang="en-US" altLang="zh-CN" dirty="0">
                <a:latin typeface="+mn-ea"/>
                <a:ea typeface="+mn-ea"/>
              </a:rPr>
              <a:t>(6</a:t>
            </a:r>
            <a:r>
              <a:rPr lang="zh-CN" altLang="en-US" dirty="0">
                <a:latin typeface="+mn-ea"/>
                <a:ea typeface="+mn-ea"/>
              </a:rPr>
              <a:t>个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806" y="116632"/>
            <a:ext cx="5182049" cy="13778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456" y="1953044"/>
            <a:ext cx="8388823" cy="3060132"/>
          </a:xfrm>
          <a:prstGeom prst="rect">
            <a:avLst/>
          </a:prstGeom>
        </p:spPr>
      </p:pic>
      <p:sp>
        <p:nvSpPr>
          <p:cNvPr id="3" name="动作按钮: 前进或下一项 2">
            <a:hlinkClick r:id="rId4" action="ppaction://hlinksldjump" highlightClick="1"/>
          </p:cNvPr>
          <p:cNvSpPr/>
          <p:nvPr/>
        </p:nvSpPr>
        <p:spPr bwMode="auto">
          <a:xfrm>
            <a:off x="8611643" y="188640"/>
            <a:ext cx="302423" cy="216024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276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2"/>
              <p:cNvSpPr txBox="1">
                <a:spLocks noChangeArrowheads="1"/>
              </p:cNvSpPr>
              <p:nvPr/>
            </p:nvSpPr>
            <p:spPr>
              <a:xfrm>
                <a:off x="395536" y="440876"/>
                <a:ext cx="8208912" cy="1512168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vert="horz" lIns="0" tIns="0" rIns="0" bIns="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71463" indent="-271463" algn="l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信息素因子</a:t>
                </a:r>
                <a14:m>
                  <m:oMath xmlns:m="http://schemas.openxmlformats.org/officeDocument/2006/math">
                    <m:r>
                      <a:rPr lang="zh-CN" alt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</m:oMath>
                </a14:m>
                <a:r>
                  <a:rPr lang="zh-CN" altLang="en-US" sz="2000" dirty="0">
                    <a:latin typeface="+mn-ea"/>
                    <a:ea typeface="+mn-ea"/>
                  </a:rPr>
                  <a:t>：反映蚂蚁移动过程中，</a:t>
                </a:r>
                <a:r>
                  <a:rPr lang="zh-CN" altLang="en-US" sz="20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路径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上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累积的信息素浓度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u="wavyDbl" dirty="0" smtClean="0">
                    <a:latin typeface="+mn-ea"/>
                    <a:ea typeface="+mn-ea"/>
                  </a:rPr>
                  <a:t>指导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 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algn="l"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dirty="0" smtClean="0">
                    <a:latin typeface="+mn-ea"/>
                    <a:ea typeface="+mn-ea"/>
                  </a:rPr>
                  <a:t>            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sz="2000" u="wavyDbl" dirty="0" smtClean="0">
                    <a:latin typeface="+mn-ea"/>
                    <a:ea typeface="+mn-ea"/>
                  </a:rPr>
                  <a:t>蚁群搜索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的相对重要程度。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取值范围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[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1,4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]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之间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)</a:t>
                </a:r>
              </a:p>
              <a:p>
                <a:pPr marL="625475" indent="-263525" algn="l"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过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大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：选择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已走过路径</a:t>
                </a:r>
                <a:r>
                  <a:rPr lang="zh-CN" altLang="en-US" sz="1800" dirty="0">
                    <a:latin typeface="+mn-ea"/>
                    <a:ea typeface="+mn-ea"/>
                  </a:rPr>
                  <a:t>的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可能性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较大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，使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随机搜索性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减弱。</a:t>
                </a:r>
                <a:endParaRPr lang="en-US" altLang="zh-CN" sz="1800" dirty="0">
                  <a:latin typeface="+mn-ea"/>
                  <a:ea typeface="+mn-ea"/>
                </a:endParaRPr>
              </a:p>
              <a:p>
                <a:pPr marL="625475" indent="-263525" algn="l"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过小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：搜索范围减小，过早收敛，局部最优。</a:t>
                </a:r>
                <a:endParaRPr lang="en-US" altLang="zh-CN" sz="18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4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40876"/>
                <a:ext cx="8208912" cy="1512168"/>
              </a:xfrm>
              <a:prstGeom prst="rect">
                <a:avLst/>
              </a:prstGeom>
              <a:blipFill>
                <a:blip r:embed="rId2"/>
                <a:stretch>
                  <a:fillRect l="-1335" t="-4000" r="-890" b="-5200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2"/>
              <p:cNvSpPr txBox="1">
                <a:spLocks noChangeArrowheads="1"/>
              </p:cNvSpPr>
              <p:nvPr/>
            </p:nvSpPr>
            <p:spPr>
              <a:xfrm>
                <a:off x="395536" y="2311936"/>
                <a:ext cx="7704856" cy="1547232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vert="horz" lIns="0" tIns="0" rIns="0" bIns="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71463" indent="-271463" algn="l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启发函数因子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𝜷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：反映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启发信息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u="wavyDbl" dirty="0" smtClean="0">
                    <a:latin typeface="+mn-ea"/>
                    <a:ea typeface="+mn-ea"/>
                  </a:rPr>
                  <a:t>指导蚁群搜索</a:t>
                </a:r>
                <a:r>
                  <a:rPr lang="zh-CN" altLang="en-US" sz="2000" dirty="0">
                    <a:latin typeface="+mn-ea"/>
                    <a:ea typeface="+mn-ea"/>
                  </a:rPr>
                  <a:t>的相对重要程度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algn="l"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dirty="0">
                    <a:latin typeface="+mn-ea"/>
                    <a:ea typeface="+mn-ea"/>
                  </a:rPr>
                  <a:t>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               (</a:t>
                </a:r>
                <a:r>
                  <a:rPr lang="zh-CN" altLang="en-US" sz="2000" dirty="0">
                    <a:latin typeface="+mn-ea"/>
                    <a:ea typeface="+mn-ea"/>
                  </a:rPr>
                  <a:t>取值范围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[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0,5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]</a:t>
                </a:r>
                <a:r>
                  <a:rPr lang="zh-CN" altLang="en-US" sz="2000" dirty="0">
                    <a:latin typeface="+mn-ea"/>
                    <a:ea typeface="+mn-ea"/>
                  </a:rPr>
                  <a:t>之间</a:t>
                </a:r>
                <a:r>
                  <a:rPr lang="en-US" altLang="zh-CN" sz="2000" dirty="0">
                    <a:latin typeface="+mn-ea"/>
                    <a:ea typeface="+mn-ea"/>
                  </a:rPr>
                  <a:t>)</a:t>
                </a:r>
              </a:p>
              <a:p>
                <a:pPr marL="625475" indent="-263525" algn="l"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过大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：虽</a:t>
                </a:r>
                <a:r>
                  <a:rPr lang="zh-CN" altLang="en-US" sz="1800" u="wavyDbl" dirty="0" smtClean="0">
                    <a:latin typeface="+mn-ea"/>
                    <a:ea typeface="+mn-ea"/>
                  </a:rPr>
                  <a:t>收敛速度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加快，但</a:t>
                </a:r>
                <a:r>
                  <a:rPr lang="zh-CN" altLang="en-US" sz="1800" u="wavyDbl" dirty="0" smtClean="0">
                    <a:latin typeface="+mn-ea"/>
                    <a:ea typeface="+mn-ea"/>
                  </a:rPr>
                  <a:t>容易陷入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局部最优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。</a:t>
                </a:r>
                <a:endParaRPr lang="en-US" altLang="zh-CN" sz="1800" dirty="0">
                  <a:latin typeface="+mn-ea"/>
                  <a:ea typeface="+mn-ea"/>
                </a:endParaRPr>
              </a:p>
              <a:p>
                <a:pPr marL="625475" indent="-263525" algn="l"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过小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：易陷入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纯粹的</a:t>
                </a:r>
                <a:r>
                  <a:rPr lang="zh-CN" altLang="en-US" sz="1800" u="wavyDbl" dirty="0" smtClean="0">
                    <a:latin typeface="+mn-ea"/>
                    <a:ea typeface="+mn-ea"/>
                  </a:rPr>
                  <a:t>随机搜索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，难以找到最优解。</a:t>
                </a:r>
                <a:endParaRPr lang="en-US" altLang="zh-CN" sz="18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7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311936"/>
                <a:ext cx="7704856" cy="1547232"/>
              </a:xfrm>
              <a:prstGeom prst="rect">
                <a:avLst/>
              </a:prstGeom>
              <a:blipFill>
                <a:blip r:embed="rId3"/>
                <a:stretch>
                  <a:fillRect l="-1422" t="-1563" r="-790" b="-5078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2"/>
              <p:cNvSpPr txBox="1">
                <a:spLocks noChangeArrowheads="1"/>
              </p:cNvSpPr>
              <p:nvPr/>
            </p:nvSpPr>
            <p:spPr>
              <a:xfrm>
                <a:off x="395536" y="4221088"/>
                <a:ext cx="8640960" cy="1512168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vert="horz" lIns="0" tIns="0" rIns="0" bIns="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271463" indent="-271463" algn="l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信息素挥发因子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𝝆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：反映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信息素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消失程度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；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𝝆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：信息素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保持程度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algn="l"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dirty="0">
                    <a:latin typeface="+mn-ea"/>
                    <a:ea typeface="+mn-ea"/>
                  </a:rPr>
                  <a:t>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                 (</a:t>
                </a:r>
                <a:r>
                  <a:rPr lang="zh-CN" altLang="en-US" sz="2000" dirty="0">
                    <a:latin typeface="+mn-ea"/>
                    <a:ea typeface="+mn-ea"/>
                  </a:rPr>
                  <a:t>取值范围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[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0.2,0.5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]</a:t>
                </a:r>
                <a:r>
                  <a:rPr lang="zh-CN" altLang="en-US" sz="2000" dirty="0">
                    <a:latin typeface="+mn-ea"/>
                    <a:ea typeface="+mn-ea"/>
                  </a:rPr>
                  <a:t>之间</a:t>
                </a:r>
                <a:r>
                  <a:rPr lang="en-US" altLang="zh-CN" sz="2000" dirty="0">
                    <a:latin typeface="+mn-ea"/>
                    <a:ea typeface="+mn-ea"/>
                  </a:rPr>
                  <a:t>)</a:t>
                </a:r>
              </a:p>
              <a:p>
                <a:pPr marL="625475" indent="-263525" algn="l"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过大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：信息素</a:t>
                </a:r>
                <a:r>
                  <a:rPr lang="zh-CN" altLang="en-US" sz="1800" u="wavyDbl" dirty="0" smtClean="0">
                    <a:latin typeface="+mn-ea"/>
                    <a:ea typeface="+mn-ea"/>
                  </a:rPr>
                  <a:t>挥发速度快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，导致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较优路径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被排除。</a:t>
                </a:r>
                <a:endParaRPr lang="en-US" altLang="zh-CN" sz="1800" dirty="0">
                  <a:latin typeface="+mn-ea"/>
                  <a:ea typeface="+mn-ea"/>
                </a:endParaRPr>
              </a:p>
              <a:p>
                <a:pPr marL="625475" indent="-263525" algn="l">
                  <a:lnSpc>
                    <a:spcPts val="3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过小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：</a:t>
                </a:r>
                <a:r>
                  <a:rPr lang="zh-CN" altLang="en-US" sz="1800" u="wavyDbl" dirty="0" smtClean="0">
                    <a:latin typeface="+mn-ea"/>
                    <a:ea typeface="+mn-ea"/>
                  </a:rPr>
                  <a:t>各条路径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的信息素浓度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差别较小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，算法收敛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速度降低。</a:t>
                </a:r>
                <a:endParaRPr lang="en-US" altLang="zh-CN" sz="18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0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221088"/>
                <a:ext cx="8640960" cy="1512168"/>
              </a:xfrm>
              <a:prstGeom prst="rect">
                <a:avLst/>
              </a:prstGeom>
              <a:blipFill>
                <a:blip r:embed="rId4"/>
                <a:stretch>
                  <a:fillRect l="-1268" t="-4000" r="-1339" b="-5200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动作按钮: 前进或下一项 2">
            <a:hlinkClick r:id="rId5" action="ppaction://hlinksldjump" highlightClick="1"/>
          </p:cNvPr>
          <p:cNvSpPr/>
          <p:nvPr/>
        </p:nvSpPr>
        <p:spPr bwMode="auto">
          <a:xfrm>
            <a:off x="8469548" y="6254416"/>
            <a:ext cx="269800" cy="182920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321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29666" y="944516"/>
            <a:ext cx="2160240" cy="432048"/>
          </a:xfrm>
          <a:prstGeom prst="rect">
            <a:avLst/>
          </a:prstGeom>
        </p:spPr>
        <p:txBody>
          <a:bodyPr vert="horz" lIns="0" tIns="0" rIns="0" bIns="0" rtlCol="0" anchor="b">
            <a:normAutofit fontScale="4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>
                <a:latin typeface="+mn-ea"/>
                <a:ea typeface="+mn-ea"/>
              </a:rPr>
              <a:t>2</a:t>
            </a:r>
            <a:r>
              <a:rPr lang="zh-CN" altLang="en-US" dirty="0">
                <a:latin typeface="+mn-ea"/>
                <a:ea typeface="+mn-ea"/>
              </a:rPr>
              <a:t>、构建解</a:t>
            </a:r>
            <a:r>
              <a:rPr lang="zh-CN" altLang="en-US" dirty="0" smtClean="0">
                <a:latin typeface="+mn-ea"/>
                <a:ea typeface="+mn-ea"/>
              </a:rPr>
              <a:t>空间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>
              <a:xfrm>
                <a:off x="615937" y="1763347"/>
                <a:ext cx="7988511" cy="1086966"/>
              </a:xfrm>
              <a:prstGeom prst="rect">
                <a:avLst/>
              </a:prstGeom>
            </p:spPr>
            <p:txBody>
              <a:bodyPr vert="horz" lIns="0" tIns="0" rIns="0" bIns="0" rtlCol="0" anchor="b">
                <a:noAutofit/>
              </a:bodyPr>
              <a:lstStyle>
                <a:lvl1pPr algn="ctr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342900" indent="-342900" algn="l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latin typeface="+mn-ea"/>
                    <a:ea typeface="+mn-ea"/>
                  </a:rPr>
                  <a:t>将</a:t>
                </a:r>
                <a:r>
                  <a:rPr lang="zh-CN" altLang="en-US" sz="1800" u="wavyDbl" dirty="0" smtClean="0">
                    <a:latin typeface="+mn-ea"/>
                    <a:ea typeface="+mn-ea"/>
                  </a:rPr>
                  <a:t>数量</a:t>
                </a:r>
                <a14:m>
                  <m:oMath xmlns:m="http://schemas.openxmlformats.org/officeDocument/2006/math">
                    <m:r>
                      <a:rPr lang="en-US" altLang="zh-CN" sz="1800" b="1" i="1" u="wavyDbl" smtClean="0">
                        <a:latin typeface="Cambria Math" panose="02040503050406030204" pitchFamily="18" charset="0"/>
                        <a:ea typeface="+mn-ea"/>
                      </a:rPr>
                      <m:t>𝒎</m:t>
                    </m:r>
                  </m:oMath>
                </a14:m>
                <a:r>
                  <a:rPr lang="zh-CN" altLang="en-US" sz="1800" u="wavyDbl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每一只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+mn-ea"/>
                    <a:ea typeface="+mn-ea"/>
                  </a:rPr>
                  <a:t>蚂蚁</a:t>
                </a:r>
                <a:r>
                  <a:rPr lang="zh-CN" altLang="en-US" sz="1800" dirty="0">
                    <a:latin typeface="+mn-ea"/>
                    <a:ea typeface="+mn-ea"/>
                  </a:rPr>
                  <a:t>都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随机放于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一</a:t>
                </a:r>
                <a:r>
                  <a:rPr lang="zh-CN" altLang="en-US" sz="1800" dirty="0">
                    <a:latin typeface="+mn-ea"/>
                    <a:ea typeface="+mn-ea"/>
                  </a:rPr>
                  <a:t>个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城市</a:t>
                </a:r>
                <a:r>
                  <a:rPr lang="zh-CN" altLang="en-US" sz="1800" dirty="0">
                    <a:latin typeface="+mn-ea"/>
                    <a:ea typeface="+mn-ea"/>
                  </a:rPr>
                  <a:t>，作为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其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初始点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并创建一个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该只蚂蚁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8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路径</a:t>
                </a:r>
                <a:r>
                  <a:rPr lang="zh-CN" altLang="en-US" sz="18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记忆向量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存放</a:t>
                </a:r>
                <a:r>
                  <a:rPr lang="zh-CN" altLang="en-US" sz="1800" dirty="0">
                    <a:latin typeface="+mn-ea"/>
                    <a:ea typeface="+mn-ea"/>
                  </a:rPr>
                  <a:t>该只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蚂蚁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已经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走过的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+mn-ea"/>
                    <a:ea typeface="+mn-ea"/>
                  </a:rPr>
                  <a:t>城市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18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禁忌表</a:t>
                </a:r>
                <a:r>
                  <a:rPr lang="en-US" altLang="zh-CN" sz="1800" dirty="0" smtClean="0">
                    <a:latin typeface="+mn-ea"/>
                    <a:ea typeface="+mn-ea"/>
                  </a:rPr>
                  <a:t>)</a:t>
                </a:r>
              </a:p>
              <a:p>
                <a:pPr marL="342900" indent="-342900" algn="l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latin typeface="+mn-ea"/>
                    <a:ea typeface="+mn-ea"/>
                  </a:rPr>
                  <a:t>用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轮盘法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该只蚂蚁</a:t>
                </a:r>
                <a:r>
                  <a:rPr lang="zh-CN" altLang="en-US" sz="1800" u="wavyDbl" dirty="0" smtClean="0">
                    <a:latin typeface="+mn-ea"/>
                    <a:ea typeface="+mn-ea"/>
                  </a:rPr>
                  <a:t>下</a:t>
                </a:r>
                <a:r>
                  <a:rPr lang="zh-CN" altLang="en-US" sz="1800" u="wavyDbl" dirty="0">
                    <a:latin typeface="+mn-ea"/>
                    <a:ea typeface="+mn-ea"/>
                  </a:rPr>
                  <a:t>一个</a:t>
                </a:r>
                <a:r>
                  <a:rPr lang="zh-CN" altLang="en-US" sz="1800" dirty="0">
                    <a:latin typeface="+mn-ea"/>
                    <a:ea typeface="+mn-ea"/>
                  </a:rPr>
                  <a:t>要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到达</a:t>
                </a:r>
                <a:r>
                  <a:rPr lang="en-US" altLang="zh-CN" sz="18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将要搜索</a:t>
                </a:r>
                <a:r>
                  <a:rPr lang="en-US" altLang="zh-CN" sz="18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+mn-ea"/>
                    <a:ea typeface="+mn-ea"/>
                  </a:rPr>
                  <a:t>城市</a:t>
                </a:r>
                <a:r>
                  <a:rPr lang="zh-CN" altLang="en-US" sz="1800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937" y="1763347"/>
                <a:ext cx="7988511" cy="1086966"/>
              </a:xfrm>
              <a:prstGeom prst="rect">
                <a:avLst/>
              </a:prstGeom>
              <a:blipFill>
                <a:blip r:embed="rId2"/>
                <a:stretch>
                  <a:fillRect l="-1298" t="-7263" r="-1221" b="-83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305501"/>
            <a:ext cx="4226253" cy="11072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3" name="圆角矩形标注 22"/>
              <p:cNvSpPr/>
              <p:nvPr/>
            </p:nvSpPr>
            <p:spPr bwMode="auto">
              <a:xfrm>
                <a:off x="629666" y="3068960"/>
                <a:ext cx="2232248" cy="576064"/>
              </a:xfrm>
              <a:prstGeom prst="wedgeRoundRectCallout">
                <a:avLst>
                  <a:gd name="adj1" fmla="val 71249"/>
                  <a:gd name="adj2" fmla="val 32667"/>
                  <a:gd name="adj3" fmla="val 16667"/>
                </a:avLst>
              </a:prstGeom>
              <a:noFill/>
              <a:ln w="12700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宋体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𝒌</m:t>
                    </m:r>
                  </m:oMath>
                </a14:m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宋体" panose="02010600030101010101" pitchFamily="2" charset="-122"/>
                  </a:rPr>
                  <a:t>只蚂蚁</a:t>
                </a: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宋体" panose="02010600030101010101" pitchFamily="2" charset="-122"/>
                  </a:rPr>
                  <a:t>，</a:t>
                </a:r>
                <a:r>
                  <a:rPr kumimoji="0" lang="en-US" altLang="zh-CN" b="1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宋体" panose="02010600030101010101" pitchFamily="2" charset="-122"/>
                  </a:rPr>
                  <a:t>时刻从</a:t>
                </a:r>
                <a14:m>
                  <m:oMath xmlns:m="http://schemas.openxmlformats.org/officeDocument/2006/math">
                    <m:r>
                      <a:rPr kumimoji="0" lang="en-US" altLang="zh-CN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𝒊</m:t>
                    </m:r>
                  </m:oMath>
                </a14:m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rPr>
                  <a:t>城市</a:t>
                </a: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宋体" panose="02010600030101010101" pitchFamily="2" charset="-122"/>
                  </a:rPr>
                  <a:t>到</a:t>
                </a:r>
                <a14:m>
                  <m:oMath xmlns:m="http://schemas.openxmlformats.org/officeDocument/2006/math">
                    <m:r>
                      <a:rPr kumimoji="0" lang="en-US" altLang="zh-CN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𝒋</m:t>
                    </m:r>
                  </m:oMath>
                </a14:m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rPr>
                  <a:t>城市</a:t>
                </a: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宋体" panose="02010600030101010101" pitchFamily="2" charset="-122"/>
                  </a:rPr>
                  <a:t>的</a:t>
                </a: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rPr>
                  <a:t>选择概率</a:t>
                </a: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ea typeface="宋体" panose="0201060003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23" name="圆角矩形标注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666" y="3068960"/>
                <a:ext cx="2232248" cy="576064"/>
              </a:xfrm>
              <a:prstGeom prst="wedgeRoundRectCallout">
                <a:avLst>
                  <a:gd name="adj1" fmla="val 71249"/>
                  <a:gd name="adj2" fmla="val 32667"/>
                  <a:gd name="adj3" fmla="val 16667"/>
                </a:avLst>
              </a:prstGeom>
              <a:blipFill>
                <a:blip r:embed="rId4"/>
                <a:stretch>
                  <a:fillRect l="-3363" t="-7216" b="-17526"/>
                </a:stretch>
              </a:blipFill>
              <a:ln w="12700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755576" y="4139844"/>
            <a:ext cx="7620660" cy="1835055"/>
            <a:chOff x="755576" y="4221088"/>
            <a:chExt cx="7620660" cy="183505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5576" y="4221088"/>
              <a:ext cx="7620660" cy="183505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6228184" y="5634505"/>
                  <a:ext cx="792088" cy="313350"/>
                </a:xfrm>
                <a:prstGeom prst="rect">
                  <a:avLst/>
                </a:prstGeom>
                <a:noFill/>
                <a:ln w="19050">
                  <a:solidFill>
                    <a:srgbClr val="0066FF"/>
                  </a:solidFill>
                  <a:prstDash val="sysDash"/>
                </a:ln>
              </p:spPr>
              <p:txBody>
                <a:bodyPr wrap="square" lIns="0" tIns="0" rIns="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𝒕𝒂𝒃𝒖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28184" y="5634505"/>
                  <a:ext cx="792088" cy="313350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752" b="-3636"/>
                  </a:stretch>
                </a:blipFill>
                <a:ln w="19050">
                  <a:solidFill>
                    <a:srgbClr val="0066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825" y="2924944"/>
            <a:ext cx="4669993" cy="1169384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3203848" y="4274624"/>
            <a:ext cx="1158544" cy="216024"/>
            <a:chOff x="3203848" y="4274624"/>
            <a:chExt cx="1158544" cy="216024"/>
          </a:xfrm>
        </p:grpSpPr>
        <p:sp>
          <p:nvSpPr>
            <p:cNvPr id="9" name="矩形 8"/>
            <p:cNvSpPr/>
            <p:nvPr/>
          </p:nvSpPr>
          <p:spPr bwMode="auto">
            <a:xfrm>
              <a:off x="3203848" y="4274624"/>
              <a:ext cx="504056" cy="21602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858336" y="4274624"/>
              <a:ext cx="504056" cy="21602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5" name="矩形 14"/>
          <p:cNvSpPr/>
          <p:nvPr/>
        </p:nvSpPr>
        <p:spPr bwMode="auto">
          <a:xfrm>
            <a:off x="4869268" y="4680844"/>
            <a:ext cx="1080120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861914" y="5122771"/>
            <a:ext cx="701974" cy="2610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076056" y="5136067"/>
            <a:ext cx="1152127" cy="23855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008720" y="5597450"/>
            <a:ext cx="1059223" cy="56785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允许搜索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651215" y="4490648"/>
            <a:ext cx="1233153" cy="494820"/>
            <a:chOff x="6651215" y="4490648"/>
            <a:chExt cx="1233153" cy="494820"/>
          </a:xfrm>
        </p:grpSpPr>
        <p:cxnSp>
          <p:nvCxnSpPr>
            <p:cNvPr id="20" name="直接连接符 19"/>
            <p:cNvCxnSpPr/>
            <p:nvPr/>
          </p:nvCxnSpPr>
          <p:spPr bwMode="auto">
            <a:xfrm flipV="1">
              <a:off x="6651215" y="4490648"/>
              <a:ext cx="1089137" cy="11575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接连接符 23"/>
            <p:cNvCxnSpPr/>
            <p:nvPr/>
          </p:nvCxnSpPr>
          <p:spPr bwMode="auto">
            <a:xfrm>
              <a:off x="6651215" y="4985468"/>
              <a:ext cx="1233153" cy="0"/>
            </a:xfrm>
            <a:prstGeom prst="line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990336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219" y="432799"/>
            <a:ext cx="4015221" cy="105198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56" y="2945325"/>
            <a:ext cx="8443949" cy="17407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2" name="圆角矩形标注 41"/>
              <p:cNvSpPr/>
              <p:nvPr/>
            </p:nvSpPr>
            <p:spPr bwMode="auto">
              <a:xfrm>
                <a:off x="4932040" y="4761148"/>
                <a:ext cx="3715643" cy="396044"/>
              </a:xfrm>
              <a:prstGeom prst="wedgeRoundRectCallout">
                <a:avLst>
                  <a:gd name="adj1" fmla="val -21255"/>
                  <a:gd name="adj2" fmla="val -130098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3600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分母</a:t>
                </a: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：蚂蚁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𝒌</m:t>
                    </m:r>
                  </m:oMath>
                </a14:m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走过</a:t>
                </a: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(</a:t>
                </a: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搜索完</a:t>
                </a: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)</a:t>
                </a: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所有</a:t>
                </a: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城市</a:t>
                </a:r>
              </a:p>
            </p:txBody>
          </p:sp>
        </mc:Choice>
        <mc:Fallback>
          <p:sp>
            <p:nvSpPr>
              <p:cNvPr id="42" name="圆角矩形标注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32040" y="4761148"/>
                <a:ext cx="3715643" cy="396044"/>
              </a:xfrm>
              <a:prstGeom prst="wedgeRoundRectCallout">
                <a:avLst>
                  <a:gd name="adj1" fmla="val -21255"/>
                  <a:gd name="adj2" fmla="val -130098"/>
                  <a:gd name="adj3" fmla="val 16667"/>
                </a:avLst>
              </a:prstGeom>
              <a:blipFill>
                <a:blip r:embed="rId4"/>
                <a:stretch>
                  <a:fillRect l="-3105" r="-1471" b="-8333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68" y="432799"/>
            <a:ext cx="3671508" cy="1007685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 bwMode="auto">
          <a:xfrm>
            <a:off x="1115616" y="2156519"/>
            <a:ext cx="1512168" cy="317678"/>
          </a:xfrm>
          <a:prstGeom prst="wedgeRoundRectCallout">
            <a:avLst>
              <a:gd name="adj1" fmla="val 62058"/>
              <a:gd name="adj2" fmla="val 106538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单条路径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的信浓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535275"/>
            <a:ext cx="2568614" cy="410050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2511728"/>
            <a:ext cx="2495238" cy="457143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sp>
        <p:nvSpPr>
          <p:cNvPr id="15" name="圆角矩形标注 14"/>
          <p:cNvSpPr/>
          <p:nvPr/>
        </p:nvSpPr>
        <p:spPr bwMode="auto">
          <a:xfrm>
            <a:off x="6876256" y="1868075"/>
            <a:ext cx="1699419" cy="317678"/>
          </a:xfrm>
          <a:prstGeom prst="wedgeRoundRectCallout">
            <a:avLst>
              <a:gd name="adj1" fmla="val -26903"/>
              <a:gd name="adj2" fmla="val 141428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3600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单条路径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的能见度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2618548" y="3517344"/>
            <a:ext cx="288032" cy="432048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5455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9" grpId="0" animBg="1"/>
      <p:bldP spid="15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37753" y="1196751"/>
            <a:ext cx="1242243" cy="289363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算法模型：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矩形 2"/>
              <p:cNvSpPr/>
              <p:nvPr/>
            </p:nvSpPr>
            <p:spPr>
              <a:xfrm>
                <a:off x="630816" y="1888740"/>
                <a:ext cx="7992888" cy="3777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蚁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群中蚂蚁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总数</a:t>
                </a:r>
                <a:endPara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城市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城市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距离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η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能见度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启发信息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等于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距离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倒数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𝒃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时刻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位于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某一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城市</a:t>
                </a:r>
                <a:r>
                  <a:rPr lang="en-US" altLang="zh-CN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个数</a:t>
                </a:r>
                <a:endPara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𝝉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时刻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en-US" altLang="zh-CN" i="1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xy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上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释放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信息素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浓度</a:t>
                </a:r>
                <a:endPara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spcAft>
                    <a:spcPts val="1200"/>
                  </a:spcAft>
                </a:pP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初始时刻</a:t>
                </a:r>
                <a:r>
                  <a:rPr lang="zh-CN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，各条路径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上的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信息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素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都</a:t>
                </a:r>
                <a:r>
                  <a:rPr lang="zh-CN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相等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  <a:ea typeface="+mn-ea"/>
                          </a:rPr>
                          <m:t>𝝉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𝒄𝒐𝒏𝒔𝒕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spcAft>
                    <a:spcPts val="600"/>
                  </a:spcAf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𝒙𝒚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</m:sSubSup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err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en-US" altLang="zh-CN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时刻</a:t>
                </a:r>
                <a:r>
                  <a:rPr lang="en-US" altLang="zh-CN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</a:t>
                </a:r>
                <a:r>
                  <a:rPr lang="en-US" altLang="zh-CN" i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en-US" altLang="zh-CN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</a:t>
                </a:r>
                <a:r>
                  <a:rPr lang="en-US" altLang="zh-CN" dirty="0" err="1" smtClean="0">
                    <a:latin typeface="+mn-ea"/>
                    <a:ea typeface="+mn-ea"/>
                    <a:cs typeface="Times New Roman" panose="02020603050405020304" pitchFamily="18" charset="0"/>
                  </a:rPr>
                  <a:t>城市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转移</a:t>
                </a:r>
                <a:r>
                  <a:rPr lang="en-US" altLang="zh-CN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en-US" altLang="zh-CN" dirty="0" err="1" smtClean="0">
                    <a:latin typeface="+mn-ea"/>
                    <a:ea typeface="+mn-ea"/>
                    <a:cs typeface="Times New Roman" panose="02020603050405020304" pitchFamily="18" charset="0"/>
                  </a:rPr>
                  <a:t>城市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en-US" altLang="zh-CN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en-US" altLang="zh-CN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概率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也称为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状态转移概率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注：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</a:t>
                </a:r>
                <a:r>
                  <a:rPr lang="en-US" altLang="zh-CN" sz="2000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在运动过程中，根据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各条路径上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信息素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决定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转移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方向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816" y="1888740"/>
                <a:ext cx="7992888" cy="3777444"/>
              </a:xfrm>
              <a:prstGeom prst="rect">
                <a:avLst/>
              </a:prstGeom>
              <a:blipFill>
                <a:blip r:embed="rId2"/>
                <a:stretch>
                  <a:fillRect l="-1905" t="-162" b="-17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8065" y="3198484"/>
            <a:ext cx="1328111" cy="72031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868144" y="2743751"/>
            <a:ext cx="2536097" cy="658536"/>
            <a:chOff x="6012160" y="2618626"/>
            <a:chExt cx="2536097" cy="65853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2160" y="2618626"/>
              <a:ext cx="1120784" cy="658536"/>
            </a:xfrm>
            <a:prstGeom prst="rect">
              <a:avLst/>
            </a:prstGeom>
          </p:spPr>
        </p:pic>
        <p:sp>
          <p:nvSpPr>
            <p:cNvPr id="12" name="Rectangle 2"/>
            <p:cNvSpPr txBox="1">
              <a:spLocks noChangeArrowheads="1"/>
            </p:cNvSpPr>
            <p:nvPr/>
          </p:nvSpPr>
          <p:spPr bwMode="auto">
            <a:xfrm>
              <a:off x="7324121" y="2772851"/>
              <a:ext cx="1224136" cy="2655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期望程度</a:t>
              </a:r>
              <a:r>
                <a: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ctangle 2"/>
              <p:cNvSpPr txBox="1">
                <a:spLocks noChangeArrowheads="1"/>
              </p:cNvSpPr>
              <p:nvPr/>
            </p:nvSpPr>
            <p:spPr bwMode="auto">
              <a:xfrm>
                <a:off x="5059568" y="1772816"/>
                <a:ext cx="3547648" cy="34267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36000" rIns="0" bIns="3600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𝝉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越浓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el-GR" altLang="zh-CN" sz="2000" b="1" i="1" dirty="0" smtClean="0">
                    <a:solidFill>
                      <a:srgbClr val="FF0000"/>
                    </a:solidFill>
                    <a:latin typeface="+mn-ea"/>
                    <a:ea typeface="宋体" panose="02010600030101010101" pitchFamily="2" charset="-122"/>
                    <a:cs typeface="Times New Roman" panose="02020603050405020304" pitchFamily="18" charset="0"/>
                  </a:rPr>
                  <a:t>η</a:t>
                </a:r>
                <a:r>
                  <a:rPr lang="zh-CN" altLang="en-US" sz="2000" b="1" dirty="0" smtClean="0">
                    <a:latin typeface="+mn-ea"/>
                    <a:ea typeface="宋体" panose="02010600030101010101" pitchFamily="2" charset="-122"/>
                    <a:cs typeface="Times New Roman" panose="02020603050405020304" pitchFamily="18" charset="0"/>
                  </a:rPr>
                  <a:t>越大</a:t>
                </a:r>
                <a:r>
                  <a:rPr lang="en-US" altLang="zh-CN" sz="2000" b="1" dirty="0" smtClean="0">
                    <a:latin typeface="+mn-ea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宋体" panose="02010600030101010101" pitchFamily="2" charset="-122"/>
                    <a:cs typeface="Times New Roman" panose="02020603050405020304" pitchFamily="18" charset="0"/>
                  </a:rPr>
                  <a:t>距离短</a:t>
                </a:r>
                <a:r>
                  <a:rPr lang="en-US" altLang="zh-CN" sz="2000" b="1" dirty="0" smtClean="0">
                    <a:latin typeface="+mn-ea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b="1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越大</a:t>
                </a:r>
                <a:endParaRPr lang="zh-CN" altLang="en-US" sz="20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59568" y="1772816"/>
                <a:ext cx="3547648" cy="342675"/>
              </a:xfrm>
              <a:prstGeom prst="rect">
                <a:avLst/>
              </a:prstGeom>
              <a:blipFill>
                <a:blip r:embed="rId5"/>
                <a:stretch>
                  <a:fillRect l="-1709" t="-23729" r="-2564" b="-32203"/>
                </a:stretch>
              </a:blipFill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971600" y="541701"/>
            <a:ext cx="7703794" cy="4255451"/>
            <a:chOff x="971600" y="541701"/>
            <a:chExt cx="7703794" cy="4255451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81372" y="541701"/>
              <a:ext cx="4294022" cy="888255"/>
            </a:xfrm>
            <a:prstGeom prst="rect">
              <a:avLst/>
            </a:prstGeom>
          </p:spPr>
        </p:pic>
        <p:cxnSp>
          <p:nvCxnSpPr>
            <p:cNvPr id="31" name="直接箭头连接符 30"/>
            <p:cNvCxnSpPr/>
            <p:nvPr/>
          </p:nvCxnSpPr>
          <p:spPr bwMode="auto">
            <a:xfrm flipH="1">
              <a:off x="971600" y="921434"/>
              <a:ext cx="3422651" cy="387571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576" y="138855"/>
            <a:ext cx="3592773" cy="94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2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"/>
              <p:cNvSpPr txBox="1">
                <a:spLocks noChangeArrowheads="1"/>
              </p:cNvSpPr>
              <p:nvPr/>
            </p:nvSpPr>
            <p:spPr bwMode="auto">
              <a:xfrm>
                <a:off x="726752" y="980728"/>
                <a:ext cx="1296144" cy="4320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𝒙𝒚</m:t>
                        </m:r>
                      </m:sub>
                      <m:sup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</m:sSubSup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</a:p>
            </p:txBody>
          </p:sp>
        </mc:Choice>
        <mc:Fallback xmlns="">
          <p:sp>
            <p:nvSpPr>
              <p:cNvPr id="15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6752" y="980728"/>
                <a:ext cx="1296144" cy="432048"/>
              </a:xfrm>
              <a:prstGeom prst="rect">
                <a:avLst/>
              </a:prstGeom>
              <a:blipFill rotWithShape="0">
                <a:blip r:embed="rId2"/>
                <a:stretch>
                  <a:fillRect t="-21127" r="-5164" b="-2816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018" y="279989"/>
            <a:ext cx="5104334" cy="133733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2"/>
              <p:cNvSpPr txBox="1">
                <a:spLocks noChangeArrowheads="1"/>
              </p:cNvSpPr>
              <p:nvPr/>
            </p:nvSpPr>
            <p:spPr bwMode="auto">
              <a:xfrm>
                <a:off x="613849" y="1728497"/>
                <a:ext cx="7992090" cy="1889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3000"/>
                  </a:lnSpc>
                  <a:spcAft>
                    <a:spcPts val="0"/>
                  </a:spcAft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𝒂𝒍𝒍𝒐𝒘𝒆𝒅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𝒕𝒂𝒃𝒖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</a:t>
                </a:r>
                <a:r>
                  <a:rPr lang="en-US" altLang="zh-CN" sz="1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下一步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允许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选择</a:t>
                </a:r>
                <a:r>
                  <a:rPr lang="en-US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搜</a:t>
                </a:r>
                <a:r>
                  <a:rPr lang="en-US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城市</a:t>
                </a:r>
                <a:endParaRPr lang="en-US" altLang="zh-CN" sz="1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𝒕𝒂𝒃𝒖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d>
                      <m:dPr>
                        <m:ctrlP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𝑲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𝟐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𝒎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记录蚂蚁</a:t>
                </a:r>
                <a:r>
                  <a:rPr lang="en-US" altLang="zh-CN" sz="1800" i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当前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已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走过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城市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（禁忌表）</a:t>
                </a:r>
                <a:endParaRPr lang="en-US" altLang="zh-CN" sz="1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信息素</a:t>
                </a:r>
                <a:r>
                  <a:rPr lang="zh-CN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启发因子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轨迹</a:t>
                </a:r>
                <a:r>
                  <a:rPr lang="zh-CN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的相对</a:t>
                </a:r>
                <a:r>
                  <a:rPr lang="zh-CN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重要性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能见度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启发因子，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距离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的相对重要性。</a:t>
                </a:r>
              </a:p>
            </p:txBody>
          </p:sp>
        </mc:Choice>
        <mc:Fallback>
          <p:sp>
            <p:nvSpPr>
              <p:cNvPr id="17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3849" y="1728497"/>
                <a:ext cx="7992090" cy="1889152"/>
              </a:xfrm>
              <a:prstGeom prst="rect">
                <a:avLst/>
              </a:prstGeom>
              <a:blipFill>
                <a:blip r:embed="rId4"/>
                <a:stretch>
                  <a:fillRect l="-1983" t="-3883" r="-763" b="-45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585184" y="3795815"/>
            <a:ext cx="8020754" cy="1599804"/>
            <a:chOff x="585184" y="3557084"/>
            <a:chExt cx="8020754" cy="1599804"/>
          </a:xfrm>
        </p:grpSpPr>
        <p:grpSp>
          <p:nvGrpSpPr>
            <p:cNvPr id="5" name="组合 4"/>
            <p:cNvGrpSpPr/>
            <p:nvPr/>
          </p:nvGrpSpPr>
          <p:grpSpPr>
            <a:xfrm>
              <a:off x="585184" y="3557084"/>
              <a:ext cx="8020754" cy="1565621"/>
              <a:chOff x="585184" y="3439464"/>
              <a:chExt cx="8020754" cy="1565621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593976" y="3439464"/>
                <a:ext cx="8011962" cy="692497"/>
                <a:chOff x="683568" y="3829432"/>
                <a:chExt cx="8011962" cy="692497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683568" y="4009697"/>
                  <a:ext cx="1008112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altLang="zh-CN" sz="20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  <a:sym typeface="Symbol" pitchFamily="18" charset="2"/>
                    </a:rPr>
                    <a:t>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值越大</a:t>
                  </a:r>
                  <a:endParaRPr lang="zh-CN" altLang="zh-CN" sz="20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1853279" y="3829432"/>
                  <a:ext cx="6842251" cy="6924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eaLnBrk="1" hangingPunct="1">
                    <a:lnSpc>
                      <a:spcPts val="2700"/>
                    </a:lnSpc>
                    <a:spcAft>
                      <a:spcPts val="0"/>
                    </a:spcAft>
                  </a:pPr>
                  <a:r>
                    <a:rPr lang="zh-CN" altLang="zh-CN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蚂蚁</a:t>
                  </a:r>
                  <a:r>
                    <a:rPr lang="en-US" altLang="zh-CN" i="1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k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越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倾向于</a:t>
                  </a:r>
                  <a:r>
                    <a:rPr lang="zh-CN" altLang="zh-CN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选择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其它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蚂蚁</a:t>
                  </a:r>
                  <a:r>
                    <a:rPr lang="zh-CN" altLang="en-US" u="wavyDbl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走</a:t>
                  </a:r>
                  <a:r>
                    <a:rPr lang="zh-CN" altLang="zh-CN" u="wavyDbl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过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的路径</a:t>
                  </a:r>
                  <a:r>
                    <a:rPr lang="zh-CN" altLang="zh-CN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其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状态转移概率</a:t>
                  </a:r>
                  <a:r>
                    <a:rPr lang="zh-CN" altLang="zh-CN" dirty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越接近于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贪婪规则</a:t>
                  </a:r>
                  <a:r>
                    <a:rPr lang="zh-CN" altLang="en-US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。</a:t>
                  </a:r>
                  <a:r>
                    <a:rPr lang="en-US" altLang="zh-CN" dirty="0" smtClean="0">
                      <a:solidFill>
                        <a:schemeClr val="dk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dirty="0" smtClean="0">
                      <a:solidFill>
                        <a:schemeClr val="dk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总是向</a:t>
                  </a:r>
                  <a:r>
                    <a:rPr lang="zh-CN" altLang="en-US" u="wavyDbl" dirty="0" smtClean="0">
                      <a:solidFill>
                        <a:schemeClr val="dk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信息素浓度大</a:t>
                  </a:r>
                  <a:r>
                    <a:rPr lang="zh-CN" altLang="en-US" dirty="0" smtClean="0">
                      <a:solidFill>
                        <a:schemeClr val="dk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的路径移动</a:t>
                  </a:r>
                  <a:r>
                    <a:rPr lang="en-US" altLang="zh-CN" dirty="0" smtClean="0">
                      <a:solidFill>
                        <a:schemeClr val="dk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solidFill>
                      <a:schemeClr val="dk1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" name="组合 2"/>
              <p:cNvGrpSpPr/>
              <p:nvPr/>
            </p:nvGrpSpPr>
            <p:grpSpPr>
              <a:xfrm>
                <a:off x="585184" y="4245006"/>
                <a:ext cx="5138944" cy="307777"/>
                <a:chOff x="585184" y="4459779"/>
                <a:chExt cx="5138944" cy="307777"/>
              </a:xfrm>
            </p:grpSpPr>
            <p:sp>
              <p:nvSpPr>
                <p:cNvPr id="25" name="矩形 24"/>
                <p:cNvSpPr/>
                <p:nvPr/>
              </p:nvSpPr>
              <p:spPr>
                <a:xfrm>
                  <a:off x="585184" y="4459779"/>
                  <a:ext cx="1008112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altLang="zh-CN" sz="20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  <a:sym typeface="Symbol" pitchFamily="18" charset="2"/>
                    </a:rPr>
                    <a:t>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= 0</a:t>
                  </a:r>
                  <a:r>
                    <a:rPr lang="zh-CN" altLang="en-US" sz="20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时</a:t>
                  </a:r>
                  <a:endParaRPr lang="zh-CN" altLang="zh-CN" sz="20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6" name="矩形 25"/>
                <p:cNvSpPr/>
                <p:nvPr/>
              </p:nvSpPr>
              <p:spPr>
                <a:xfrm>
                  <a:off x="1747776" y="4472023"/>
                  <a:ext cx="3976352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CN" altLang="zh-CN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不考虑</a:t>
                  </a:r>
                  <a:r>
                    <a:rPr lang="zh-CN" altLang="zh-CN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信息素</a:t>
                  </a:r>
                  <a:r>
                    <a:rPr lang="zh-CN" altLang="en-US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浓度</a:t>
                  </a:r>
                  <a:r>
                    <a:rPr lang="zh-CN" altLang="zh-CN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，算法</a:t>
                  </a:r>
                  <a:r>
                    <a:rPr lang="zh-CN" altLang="en-US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即为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随机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搜索</a:t>
                  </a:r>
                  <a:endParaRPr lang="zh-CN" altLang="zh-CN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4" name="组合 3"/>
              <p:cNvGrpSpPr/>
              <p:nvPr/>
            </p:nvGrpSpPr>
            <p:grpSpPr>
              <a:xfrm>
                <a:off x="593976" y="4697308"/>
                <a:ext cx="4914128" cy="307777"/>
                <a:chOff x="593976" y="4806136"/>
                <a:chExt cx="4914128" cy="307777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593976" y="4806136"/>
                  <a:ext cx="918520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en-US" altLang="zh-CN" sz="2000" i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  <a:sym typeface="Symbol"/>
                    </a:rPr>
                    <a:t></a:t>
                  </a:r>
                  <a:r>
                    <a:rPr lang="en-US" altLang="zh-CN" sz="20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 = 0</a:t>
                  </a:r>
                  <a:r>
                    <a:rPr lang="zh-CN" altLang="en-US" sz="20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时</a:t>
                  </a:r>
                  <a:endParaRPr lang="zh-CN" altLang="zh-CN" sz="20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1756568" y="4822023"/>
                  <a:ext cx="3751536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CN" altLang="zh-CN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算法</a:t>
                  </a:r>
                  <a:r>
                    <a:rPr lang="zh-CN" altLang="en-US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即</a:t>
                  </a:r>
                  <a:r>
                    <a:rPr lang="zh-CN" altLang="zh-CN" dirty="0" smtClean="0">
                      <a:solidFill>
                        <a:schemeClr val="dk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成为</a:t>
                  </a:r>
                  <a:r>
                    <a:rPr lang="zh-CN" altLang="zh-CN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纯粹的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正反馈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启发式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搜索</a:t>
                  </a:r>
                  <a:endParaRPr lang="zh-CN" altLang="zh-CN" dirty="0">
                    <a:solidFill>
                      <a:schemeClr val="dk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p:grp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84168" y="4345383"/>
              <a:ext cx="1287716" cy="39775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0760" y="4774445"/>
              <a:ext cx="1287716" cy="382443"/>
            </a:xfrm>
            <a:prstGeom prst="rect">
              <a:avLst/>
            </a:prstGeom>
          </p:spPr>
        </p:pic>
      </p:grpSp>
      <p:sp>
        <p:nvSpPr>
          <p:cNvPr id="29" name="Rectangle 2"/>
          <p:cNvSpPr>
            <a:spLocks noGrp="1" noChangeArrowheads="1"/>
          </p:cNvSpPr>
          <p:nvPr>
            <p:ph type="title"/>
          </p:nvPr>
        </p:nvSpPr>
        <p:spPr>
          <a:xfrm>
            <a:off x="6847866" y="5589240"/>
            <a:ext cx="1693686" cy="288032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关键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调参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！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5426860" y="2992902"/>
            <a:ext cx="1782094" cy="476367"/>
            <a:chOff x="6462314" y="2983666"/>
            <a:chExt cx="1782094" cy="476367"/>
          </a:xfrm>
        </p:grpSpPr>
        <p:sp>
          <p:nvSpPr>
            <p:cNvPr id="19" name="Rectangle 2"/>
            <p:cNvSpPr txBox="1">
              <a:spLocks noChangeArrowheads="1"/>
            </p:cNvSpPr>
            <p:nvPr/>
          </p:nvSpPr>
          <p:spPr bwMode="auto">
            <a:xfrm>
              <a:off x="6707040" y="3122492"/>
              <a:ext cx="1537368" cy="2507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调节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P</a:t>
              </a:r>
              <a:r>
                <a:rPr lang="en-US" altLang="zh-CN" sz="18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18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贡献率</a:t>
              </a:r>
              <a:r>
                <a:rPr lang="en-US" altLang="zh-CN" sz="18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" name="右大括号 5"/>
            <p:cNvSpPr/>
            <p:nvPr/>
          </p:nvSpPr>
          <p:spPr bwMode="auto">
            <a:xfrm>
              <a:off x="6462314" y="2983666"/>
              <a:ext cx="189648" cy="476367"/>
            </a:xfrm>
            <a:prstGeom prst="rightBrace">
              <a:avLst>
                <a:gd name="adj1" fmla="val 52567"/>
                <a:gd name="adj2" fmla="val 50000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563888" y="773757"/>
            <a:ext cx="4977400" cy="504056"/>
            <a:chOff x="3563888" y="773757"/>
            <a:chExt cx="4977400" cy="504056"/>
          </a:xfrm>
        </p:grpSpPr>
        <p:sp>
          <p:nvSpPr>
            <p:cNvPr id="11" name="矩形 10"/>
            <p:cNvSpPr/>
            <p:nvPr/>
          </p:nvSpPr>
          <p:spPr bwMode="auto">
            <a:xfrm>
              <a:off x="3563888" y="773757"/>
              <a:ext cx="2088232" cy="504056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Rectangle 2"/>
            <p:cNvSpPr txBox="1">
              <a:spLocks noChangeArrowheads="1"/>
            </p:cNvSpPr>
            <p:nvPr/>
          </p:nvSpPr>
          <p:spPr bwMode="auto">
            <a:xfrm>
              <a:off x="7590040" y="871734"/>
              <a:ext cx="951248" cy="308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相对恒定</a:t>
              </a:r>
              <a:endPara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 bwMode="auto">
            <a:xfrm flipH="1" flipV="1">
              <a:off x="5659143" y="1090025"/>
              <a:ext cx="1840543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8" name="组合 17"/>
          <p:cNvGrpSpPr/>
          <p:nvPr/>
        </p:nvGrpSpPr>
        <p:grpSpPr>
          <a:xfrm>
            <a:off x="3834137" y="249412"/>
            <a:ext cx="4411763" cy="433395"/>
            <a:chOff x="3834137" y="249412"/>
            <a:chExt cx="4411763" cy="433395"/>
          </a:xfrm>
        </p:grpSpPr>
        <p:sp>
          <p:nvSpPr>
            <p:cNvPr id="31" name="矩形 30"/>
            <p:cNvSpPr/>
            <p:nvPr/>
          </p:nvSpPr>
          <p:spPr bwMode="auto">
            <a:xfrm>
              <a:off x="3834137" y="291564"/>
              <a:ext cx="1457944" cy="39124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Rectangle 2"/>
            <p:cNvSpPr txBox="1">
              <a:spLocks noChangeArrowheads="1"/>
            </p:cNvSpPr>
            <p:nvPr/>
          </p:nvSpPr>
          <p:spPr bwMode="auto">
            <a:xfrm>
              <a:off x="7741844" y="249412"/>
              <a:ext cx="504056" cy="3080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变化</a:t>
              </a:r>
            </a:p>
          </p:txBody>
        </p:sp>
        <p:cxnSp>
          <p:nvCxnSpPr>
            <p:cNvPr id="33" name="直接箭头连接符 32"/>
            <p:cNvCxnSpPr/>
            <p:nvPr/>
          </p:nvCxnSpPr>
          <p:spPr bwMode="auto">
            <a:xfrm flipH="1" flipV="1">
              <a:off x="5292081" y="421523"/>
              <a:ext cx="2449763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2" name="文本框 11"/>
          <p:cNvSpPr txBox="1"/>
          <p:nvPr/>
        </p:nvSpPr>
        <p:spPr>
          <a:xfrm>
            <a:off x="6171231" y="151371"/>
            <a:ext cx="8929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 smtClean="0">
                <a:solidFill>
                  <a:srgbClr val="0000FF"/>
                </a:solidFill>
              </a:rPr>
              <a:t>路径不同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353728" y="1100796"/>
            <a:ext cx="89292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 smtClean="0">
                <a:solidFill>
                  <a:srgbClr val="0000FF"/>
                </a:solidFill>
              </a:rPr>
              <a:t>简单累加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440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12" grpId="0"/>
      <p:bldP spid="3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844824"/>
            <a:ext cx="1656184" cy="203410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2344884" y="1772817"/>
                <a:ext cx="6331571" cy="1368151"/>
              </a:xfrm>
            </p:spPr>
            <p:txBody>
              <a:bodyPr lIns="0" tIns="0" rIns="0" bIns="0"/>
              <a:lstStyle/>
              <a:p>
                <a:pPr eaLnBrk="1" hangingPunct="1">
                  <a:lnSpc>
                    <a:spcPts val="2700"/>
                  </a:lnSpc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已知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：每条路径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上的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数字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，表示两点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城市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间的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/>
                </a:r>
                <a:b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</a:b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假设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：初始时，每条路径上的</a:t>
                </a:r>
                <a:r>
                  <a:rPr lang="zh-CN" altLang="en-US" sz="1800" b="1" u="wavyDbl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信息素浓度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均为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信息素因子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/>
                </a:r>
                <a:b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</a:br>
                <a:r>
                  <a:rPr lang="en-US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启发函数因子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/>
                </a:r>
                <a:b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</a:b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：一只蚂蚁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，以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城市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2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为起点，到下一个城市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𝒋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转移概率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>
          <p:sp>
            <p:nvSpPr>
              <p:cNvPr id="34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2344884" y="1772817"/>
                <a:ext cx="6331571" cy="1368151"/>
              </a:xfrm>
              <a:blipFill>
                <a:blip r:embed="rId3"/>
                <a:stretch>
                  <a:fillRect l="-2312" t="-4911" r="-2312"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/>
          <p:cNvGrpSpPr/>
          <p:nvPr/>
        </p:nvGrpSpPr>
        <p:grpSpPr>
          <a:xfrm>
            <a:off x="755576" y="2121281"/>
            <a:ext cx="587639" cy="1388780"/>
            <a:chOff x="755576" y="2121281"/>
            <a:chExt cx="587639" cy="1388780"/>
          </a:xfrm>
        </p:grpSpPr>
        <p:cxnSp>
          <p:nvCxnSpPr>
            <p:cNvPr id="38" name="直接箭头连接符 37"/>
            <p:cNvCxnSpPr/>
            <p:nvPr/>
          </p:nvCxnSpPr>
          <p:spPr bwMode="auto">
            <a:xfrm flipV="1">
              <a:off x="839159" y="2121281"/>
              <a:ext cx="504056" cy="432048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直接箭头连接符 39"/>
            <p:cNvCxnSpPr/>
            <p:nvPr/>
          </p:nvCxnSpPr>
          <p:spPr bwMode="auto">
            <a:xfrm>
              <a:off x="839159" y="2780928"/>
              <a:ext cx="420473" cy="288032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41"/>
            <p:cNvCxnSpPr/>
            <p:nvPr/>
          </p:nvCxnSpPr>
          <p:spPr bwMode="auto">
            <a:xfrm>
              <a:off x="755576" y="2829786"/>
              <a:ext cx="83583" cy="68027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9" name="Rectangle 2"/>
          <p:cNvSpPr txBox="1">
            <a:spLocks noChangeArrowheads="1"/>
          </p:cNvSpPr>
          <p:nvPr/>
        </p:nvSpPr>
        <p:spPr bwMode="auto">
          <a:xfrm>
            <a:off x="656408" y="1044099"/>
            <a:ext cx="882203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示例：</a:t>
            </a:r>
            <a:endParaRPr lang="zh-CN" altLang="en-US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动作按钮: 后退或前一项 1">
            <a:hlinkClick r:id="rId4" action="ppaction://hlinksldjump" highlightClick="1"/>
          </p:cNvPr>
          <p:cNvSpPr/>
          <p:nvPr/>
        </p:nvSpPr>
        <p:spPr bwMode="auto">
          <a:xfrm>
            <a:off x="6300192" y="2524043"/>
            <a:ext cx="288032" cy="227599"/>
          </a:xfrm>
          <a:prstGeom prst="actionButtonBackPrevious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3189" y="4310680"/>
            <a:ext cx="3168352" cy="1422576"/>
            <a:chOff x="573189" y="4205848"/>
            <a:chExt cx="3168352" cy="1422576"/>
          </a:xfrm>
        </p:grpSpPr>
        <p:grpSp>
          <p:nvGrpSpPr>
            <p:cNvPr id="66" name="组合 65"/>
            <p:cNvGrpSpPr/>
            <p:nvPr/>
          </p:nvGrpSpPr>
          <p:grpSpPr>
            <a:xfrm>
              <a:off x="573189" y="4332280"/>
              <a:ext cx="3168352" cy="1296144"/>
              <a:chOff x="1021756" y="342351"/>
              <a:chExt cx="2881600" cy="1093801"/>
            </a:xfrm>
          </p:grpSpPr>
          <p:pic>
            <p:nvPicPr>
              <p:cNvPr id="64" name="图片 6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1756" y="342351"/>
                <a:ext cx="1964695" cy="109380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5" name="Rectangle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2356457" y="992416"/>
                    <a:ext cx="1546899" cy="43204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anchor="b" anchorCtr="0" compatLnSpc="1">
                    <a:prstTxWarp prst="textNoShape">
                      <a:avLst/>
                    </a:prstTxWarp>
                  </a:bodyPr>
                  <a:lstStyle>
                    <a:lvl1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 kern="1200">
                        <a:solidFill>
                          <a:schemeClr val="tx2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  <a:lvl2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2pPr>
                    <a:lvl3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3pPr>
                    <a:lvl4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4pPr>
                    <a:lvl5pPr algn="l" rtl="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5pPr>
                    <a:lvl6pPr marL="4572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6pPr>
                    <a:lvl7pPr marL="9144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7pPr>
                    <a:lvl8pPr marL="13716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8pPr>
                    <a:lvl9pPr marL="1828800" algn="l" rtl="0" fontAlgn="base">
                      <a:spcBef>
                        <a:spcPct val="0"/>
                      </a:spcBef>
                      <a:spcAft>
                        <a:spcPct val="0"/>
                      </a:spcAft>
                      <a:defRPr sz="3800">
                        <a:solidFill>
                          <a:schemeClr val="tx2"/>
                        </a:solidFill>
                        <a:latin typeface="Verdana" panose="020B060403050404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eaLnBrk="1" hangingPunct="1"/>
                    <a:r>
                      <a:rPr lang="zh-CN" altLang="en-US" sz="1800" dirty="0" smtClean="0"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到城市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oMath>
                    </a14:m>
                    <a:r>
                      <a:rPr lang="zh-CN" altLang="en-US" sz="1800" b="1" dirty="0" smtClean="0"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的概率</a:t>
                    </a:r>
                  </a:p>
                </p:txBody>
              </p:sp>
            </mc:Choice>
            <mc:Fallback xmlns="">
              <p:sp>
                <p:nvSpPr>
                  <p:cNvPr id="65" name="Rectangle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356457" y="992416"/>
                    <a:ext cx="1546899" cy="432048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8602" b="-26190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" name="文本框 4"/>
            <p:cNvSpPr txBox="1"/>
            <p:nvPr/>
          </p:nvSpPr>
          <p:spPr>
            <a:xfrm>
              <a:off x="1538611" y="4205848"/>
              <a:ext cx="2160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dirty="0" smtClean="0">
                  <a:latin typeface="宋体" panose="02010600030101010101" pitchFamily="2" charset="-122"/>
                </a:rPr>
                <a:t>①</a:t>
              </a:r>
              <a:endParaRPr lang="zh-CN" altLang="en-US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778816" y="4332280"/>
              <a:ext cx="2160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>
                  <a:latin typeface="宋体" panose="02010600030101010101" pitchFamily="2" charset="-122"/>
                </a:rPr>
                <a:t>③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19723" y="4980352"/>
              <a:ext cx="216025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</a:rPr>
                <a:t>⑤</a:t>
              </a:r>
              <a:endParaRPr lang="zh-CN" altLang="en-US" dirty="0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9820" y="3259598"/>
            <a:ext cx="5532620" cy="2013902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47664" y="138950"/>
            <a:ext cx="6984776" cy="1368569"/>
            <a:chOff x="1547664" y="138950"/>
            <a:chExt cx="6984776" cy="136856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ctangle 2"/>
                <p:cNvSpPr txBox="1">
                  <a:spLocks noChangeArrowheads="1"/>
                </p:cNvSpPr>
                <p:nvPr/>
              </p:nvSpPr>
              <p:spPr bwMode="auto">
                <a:xfrm>
                  <a:off x="1547664" y="138950"/>
                  <a:ext cx="6984776" cy="136856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b" anchorCtr="0" compatLnSpc="1">
                  <a:prstTxWarp prst="textNoShape">
                    <a:avLst/>
                  </a:prstTxWarp>
                </a:bodyPr>
                <a:lstStyle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 kern="1200">
                      <a:solidFill>
                        <a:schemeClr val="tx2"/>
                      </a:solidFill>
                      <a:latin typeface="+mj-lt"/>
                      <a:ea typeface="+mj-ea"/>
                      <a:cs typeface="+mj-cs"/>
                    </a:defRPr>
                  </a:lvl1pPr>
                  <a:lvl2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4572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9144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13716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1828800" algn="l" rtl="0" fontAlgn="base">
                    <a:spcBef>
                      <a:spcPct val="0"/>
                    </a:spcBef>
                    <a:spcAft>
                      <a:spcPct val="0"/>
                    </a:spcAft>
                    <a:defRPr sz="3800">
                      <a:solidFill>
                        <a:schemeClr val="tx2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285750" indent="-285750" eaLnBrk="1" hangingPunct="1">
                    <a:lnSpc>
                      <a:spcPts val="2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轮盘赌</a:t>
                  </a:r>
                  <a:r>
                    <a:rPr lang="en-US" altLang="zh-CN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比例选择</a:t>
                  </a:r>
                  <a:r>
                    <a:rPr lang="en-US" altLang="zh-CN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：个体被选中的概率，与其适应度大小成正比。</a:t>
                  </a:r>
                  <a:endParaRPr lang="en-US" altLang="zh-CN" sz="1800" dirty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285750" indent="-285750" eaLnBrk="1" hangingPunct="1">
                    <a:lnSpc>
                      <a:spcPts val="2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产生一个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随机数</a:t>
                  </a:r>
                  <a:r>
                    <a:rPr lang="zh-CN" altLang="en-US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：若</a:t>
                  </a:r>
                  <a14:m>
                    <m:oMath xmlns:m="http://schemas.openxmlformats.org/officeDocument/2006/math">
                      <m:r>
                        <a:rPr lang="en-US" altLang="zh-CN" sz="1800" b="1" i="0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𝐫</m:t>
                      </m:r>
                      <m:r>
                        <a:rPr lang="en-US" altLang="zh-CN" sz="1800" b="1" i="0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𝟎𝟑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，选择城市</a:t>
                  </a:r>
                  <a:r>
                    <a:rPr lang="en-US" altLang="zh-CN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1</a:t>
                  </a:r>
                </a:p>
                <a:p>
                  <a:pPr eaLnBrk="1" hangingPunct="1">
                    <a:lnSpc>
                      <a:spcPts val="2500"/>
                    </a:lnSpc>
                  </a:pPr>
                  <a:r>
                    <a:rPr lang="en-US" altLang="zh-CN" sz="1800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80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               </a:t>
                  </a:r>
                  <a:r>
                    <a:rPr lang="en-US" altLang="zh-CN" sz="140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   </a:t>
                  </a:r>
                  <a:r>
                    <a:rPr lang="zh-CN" altLang="en-US" sz="180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若</a:t>
                  </a:r>
                  <a14:m>
                    <m:oMath xmlns:m="http://schemas.openxmlformats.org/officeDocument/2006/math">
                      <m:r>
                        <a:rPr lang="en-US" altLang="zh-CN" sz="18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𝐫</m:t>
                      </m:r>
                      <m:r>
                        <a:rPr lang="en-US" altLang="zh-CN" sz="18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a14:m>
                  <a:r>
                    <a:rPr lang="en-US" altLang="zh-CN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5</a:t>
                  </a:r>
                  <a:r>
                    <a:rPr lang="zh-CN" altLang="en-US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，选择城市</a:t>
                  </a:r>
                  <a:r>
                    <a:rPr lang="en-US" altLang="zh-CN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3</a:t>
                  </a:r>
                </a:p>
                <a:p>
                  <a:pPr eaLnBrk="1" hangingPunct="1">
                    <a:lnSpc>
                      <a:spcPts val="2500"/>
                    </a:lnSpc>
                  </a:pPr>
                  <a:r>
                    <a:rPr lang="en-US" altLang="zh-CN" sz="1800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80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               </a:t>
                  </a:r>
                  <a:r>
                    <a:rPr lang="en-US" altLang="zh-CN" sz="140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   </a:t>
                  </a:r>
                  <a:r>
                    <a:rPr lang="zh-CN" altLang="en-US" sz="180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若</a:t>
                  </a:r>
                  <a14:m>
                    <m:oMath xmlns:m="http://schemas.openxmlformats.org/officeDocument/2006/math">
                      <m:r>
                        <a:rPr lang="en-US" altLang="zh-CN" sz="18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𝐫</m:t>
                      </m:r>
                      <m:r>
                        <a:rPr lang="en-US" altLang="zh-CN" sz="1800" b="1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18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𝟐𝟎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，选择城市</a:t>
                  </a:r>
                  <a:r>
                    <a:rPr lang="en-US" altLang="zh-CN" sz="18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5</a:t>
                  </a:r>
                  <a:endPara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68" name="Rectangle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547664" y="138950"/>
                  <a:ext cx="6984776" cy="1368569"/>
                </a:xfrm>
                <a:prstGeom prst="rect">
                  <a:avLst/>
                </a:prstGeom>
                <a:blipFill>
                  <a:blip r:embed="rId8"/>
                  <a:stretch>
                    <a:fillRect l="-1483" r="-1920" b="-7143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/>
            <p:nvPr/>
          </p:nvSpPr>
          <p:spPr>
            <a:xfrm>
              <a:off x="1567490" y="920988"/>
              <a:ext cx="1939121" cy="246221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 = </a:t>
              </a:r>
              <a:r>
                <a:rPr lang="en-US" altLang="zh-CN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random.random</a:t>
              </a:r>
              <a:r>
                <a:rPr lang="en-US" altLang="zh-CN" sz="16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 )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639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圆角矩形标注 4"/>
              <p:cNvSpPr/>
              <p:nvPr/>
            </p:nvSpPr>
            <p:spPr bwMode="auto">
              <a:xfrm>
                <a:off x="1043608" y="1865068"/>
                <a:ext cx="2880320" cy="648072"/>
              </a:xfrm>
              <a:prstGeom prst="wedgeRoundRectCallout">
                <a:avLst>
                  <a:gd name="adj1" fmla="val -1345"/>
                  <a:gd name="adj2" fmla="val 117332"/>
                  <a:gd name="adj3" fmla="val 16667"/>
                </a:avLst>
              </a:prstGeom>
              <a:noFill/>
              <a:ln w="12700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第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𝒕</m:t>
                    </m:r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𝒏</m:t>
                    </m:r>
                  </m:oMath>
                </a14:m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次迭代后</a:t>
                </a: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，城市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𝒊</m:t>
                    </m:r>
                  </m:oMath>
                </a14:m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到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𝒋</m:t>
                    </m:r>
                  </m:oMath>
                </a14:m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路径上的</a:t>
                </a: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信息素浓度</a:t>
                </a: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。</a:t>
                </a:r>
              </a:p>
            </p:txBody>
          </p:sp>
        </mc:Choice>
        <mc:Fallback>
          <p:sp>
            <p:nvSpPr>
              <p:cNvPr id="5" name="圆角矩形标注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3608" y="1865068"/>
                <a:ext cx="2880320" cy="648072"/>
              </a:xfrm>
              <a:prstGeom prst="wedgeRoundRectCallout">
                <a:avLst>
                  <a:gd name="adj1" fmla="val -1345"/>
                  <a:gd name="adj2" fmla="val 117332"/>
                  <a:gd name="adj3" fmla="val 16667"/>
                </a:avLst>
              </a:prstGeom>
              <a:blipFill>
                <a:blip r:embed="rId2"/>
                <a:stretch>
                  <a:fillRect l="-3579" t="-5000" r="-1263"/>
                </a:stretch>
              </a:blipFill>
              <a:ln w="12700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3717032"/>
            <a:ext cx="2304256" cy="8390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标注 8"/>
              <p:cNvSpPr/>
              <p:nvPr/>
            </p:nvSpPr>
            <p:spPr bwMode="auto">
              <a:xfrm>
                <a:off x="1349746" y="4941168"/>
                <a:ext cx="6650554" cy="360040"/>
              </a:xfrm>
              <a:prstGeom prst="wedgeRoundRectCallout">
                <a:avLst>
                  <a:gd name="adj1" fmla="val -23208"/>
                  <a:gd name="adj2" fmla="val -138316"/>
                  <a:gd name="adj3" fmla="val 16667"/>
                </a:avLst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新增信息素浓度</a:t>
                </a:r>
                <a:r>
                  <a: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=</a:t>
                </a:r>
                <a14:m>
                  <m:oMath xmlns:m="http://schemas.openxmlformats.org/officeDocument/2006/math"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𝒎</m:t>
                    </m:r>
                  </m:oMath>
                </a14:m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只蚂蚁在路径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𝒋</m:t>
                    </m:r>
                  </m:oMath>
                </a14:m>
                <a:r>
                  <a:rPr lang="zh-CN" altLang="en-US" dirty="0" smtClean="0"/>
                  <a:t>上，释放信息素的浓度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总和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圆角矩形标注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49746" y="4941168"/>
                <a:ext cx="6650554" cy="360040"/>
              </a:xfrm>
              <a:prstGeom prst="wedgeRoundRectCallout">
                <a:avLst>
                  <a:gd name="adj1" fmla="val -23208"/>
                  <a:gd name="adj2" fmla="val -138316"/>
                  <a:gd name="adj3" fmla="val 16667"/>
                </a:avLst>
              </a:prstGeom>
              <a:blipFill rotWithShape="0">
                <a:blip r:embed="rId4"/>
                <a:stretch>
                  <a:fillRect l="-1737" r="-1280" b="-8696"/>
                </a:stretch>
              </a:blip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3392713" y="998312"/>
            <a:ext cx="3555551" cy="812457"/>
            <a:chOff x="3392713" y="998312"/>
            <a:chExt cx="3555551" cy="81245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Rectangle 2"/>
                <p:cNvSpPr txBox="1">
                  <a:spLocks noChangeArrowheads="1"/>
                </p:cNvSpPr>
                <p:nvPr/>
              </p:nvSpPr>
              <p:spPr>
                <a:xfrm>
                  <a:off x="3995936" y="998312"/>
                  <a:ext cx="2952328" cy="377749"/>
                </a:xfrm>
                <a:prstGeom prst="rect">
                  <a:avLst/>
                </a:prstGeom>
              </p:spPr>
              <p:txBody>
                <a:bodyPr vert="horz" lIns="0" tIns="0" rIns="0" bIns="0" rtlCol="0" anchor="b">
                  <a:noAutofit/>
                </a:bodyPr>
                <a:lstStyle>
                  <a:lvl1pPr algn="ctr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/>
                  <a:r>
                    <a:rPr lang="en-US" altLang="zh-CN" sz="1800" dirty="0" smtClean="0"/>
                    <a:t>=</a:t>
                  </a:r>
                  <a14:m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a14:m>
                  <a:r>
                    <a:rPr lang="zh-CN" altLang="en-US" sz="1800" dirty="0" smtClean="0"/>
                    <a:t>的</a:t>
                  </a:r>
                  <a:r>
                    <a:rPr lang="zh-CN" altLang="en-US" sz="1800" dirty="0">
                      <a:solidFill>
                        <a:srgbClr val="FF0000"/>
                      </a:solidFill>
                    </a:rPr>
                    <a:t>残留</a:t>
                  </a:r>
                  <a:r>
                    <a:rPr lang="zh-CN" altLang="en-US" sz="1800" dirty="0"/>
                    <a:t>浓度</a:t>
                  </a:r>
                  <a:r>
                    <a:rPr lang="en-US" altLang="zh-CN" sz="1800" dirty="0"/>
                    <a:t>+</a:t>
                  </a:r>
                  <a14:m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a14:m>
                  <a:r>
                    <a:rPr lang="zh-CN" altLang="en-US" sz="1800" dirty="0" smtClean="0"/>
                    <a:t>的</a:t>
                  </a:r>
                  <a:r>
                    <a:rPr lang="zh-CN" altLang="en-US" sz="1800" dirty="0">
                      <a:solidFill>
                        <a:srgbClr val="FF0000"/>
                      </a:solidFill>
                    </a:rPr>
                    <a:t>新增</a:t>
                  </a:r>
                  <a:r>
                    <a:rPr lang="zh-CN" altLang="en-US" sz="1800" dirty="0"/>
                    <a:t>浓度</a:t>
                  </a:r>
                </a:p>
              </p:txBody>
            </p:sp>
          </mc:Choice>
          <mc:Fallback>
            <p:sp>
              <p:nvSpPr>
                <p:cNvPr id="11" name="Rectangle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5936" y="998312"/>
                  <a:ext cx="2952328" cy="377749"/>
                </a:xfrm>
                <a:prstGeom prst="rect">
                  <a:avLst/>
                </a:prstGeom>
                <a:blipFill>
                  <a:blip r:embed="rId5"/>
                  <a:stretch>
                    <a:fillRect l="-4959" r="-3512" b="-3871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直接箭头连接符 12"/>
            <p:cNvCxnSpPr/>
            <p:nvPr/>
          </p:nvCxnSpPr>
          <p:spPr bwMode="auto">
            <a:xfrm flipV="1">
              <a:off x="3392713" y="1266635"/>
              <a:ext cx="576064" cy="54413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47878" y="908720"/>
                <a:ext cx="2897904" cy="432048"/>
              </a:xfrm>
            </p:spPr>
            <p:txBody>
              <a:bodyPr lIns="0" tIns="0" rIns="0" bIns="0"/>
              <a:lstStyle/>
              <a:p>
                <a:pPr eaLnBrk="1" hangingPunct="1"/>
                <a:r>
                  <a:rPr lang="en-US" altLang="zh-CN" sz="24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、信息素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𝝉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更新</a:t>
                </a:r>
              </a:p>
            </p:txBody>
          </p:sp>
        </mc:Choice>
        <mc:Fallback xmlns="">
          <p:sp>
            <p:nvSpPr>
              <p:cNvPr id="1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7878" y="908720"/>
                <a:ext cx="2897904" cy="432048"/>
              </a:xfrm>
              <a:blipFill rotWithShape="0">
                <a:blip r:embed="rId7"/>
                <a:stretch>
                  <a:fillRect l="-6303" t="-18310" r="-630" b="-309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4572000" y="1920340"/>
            <a:ext cx="3816424" cy="565562"/>
            <a:chOff x="4572000" y="1920340"/>
            <a:chExt cx="3816424" cy="565562"/>
          </a:xfrm>
        </p:grpSpPr>
        <p:sp>
          <p:nvSpPr>
            <p:cNvPr id="6" name="圆角矩形标注 5"/>
            <p:cNvSpPr/>
            <p:nvPr/>
          </p:nvSpPr>
          <p:spPr bwMode="auto">
            <a:xfrm>
              <a:off x="4572000" y="1920340"/>
              <a:ext cx="3816424" cy="360040"/>
            </a:xfrm>
            <a:prstGeom prst="wedgeRoundRectCallout">
              <a:avLst>
                <a:gd name="adj1" fmla="val -65206"/>
                <a:gd name="adj2" fmla="val 248770"/>
                <a:gd name="adj3" fmla="val 16667"/>
              </a:avLst>
            </a:prstGeom>
            <a:noFill/>
            <a:ln w="1270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信息素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保持系数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=1-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信息素挥发因子</a:t>
              </a: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175045" y="2208903"/>
              <a:ext cx="72008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dirty="0" smtClean="0"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残留</a:t>
              </a:r>
              <a:r>
                <a:rPr lang="en-US" altLang="zh-CN" dirty="0" smtClean="0">
                  <a:latin typeface="+mn-ea"/>
                  <a:ea typeface="+mn-ea"/>
                </a:rPr>
                <a:t>)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1680" y="3014642"/>
            <a:ext cx="6308620" cy="46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2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57192" y="1122572"/>
            <a:ext cx="31683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⑴</a:t>
            </a:r>
            <a:r>
              <a:rPr kumimoji="1" lang="zh-CN" altLang="en-US" sz="2000" dirty="0">
                <a:solidFill>
                  <a:schemeClr val="tx1"/>
                </a:solidFill>
                <a:cs typeface="Times New Roman" panose="02020603050405020304" pitchFamily="18" charset="0"/>
              </a:rPr>
              <a:t>、</a:t>
            </a:r>
            <a:r>
              <a:rPr kumimoji="1" lang="zh-CN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蚂蚁</a:t>
            </a:r>
            <a:r>
              <a:rPr kumimoji="1" lang="zh-CN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圈</a:t>
            </a:r>
            <a:r>
              <a:rPr kumimoji="1" lang="zh-CN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</a:t>
            </a:r>
            <a:r>
              <a:rPr kumimoji="1" lang="zh-CN" altLang="en-US" sz="18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kumimoji="1"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蚁周</a:t>
            </a:r>
            <a:r>
              <a:rPr kumimoji="1"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</a:t>
            </a:r>
            <a:r>
              <a:rPr kumimoji="1" lang="zh-CN" altLang="en-US" sz="18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kumimoji="1" lang="zh-CN" altLang="en-US" sz="18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75856" y="487705"/>
            <a:ext cx="547260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dirty="0">
                <a:cs typeface="Times New Roman" panose="02020603050405020304" pitchFamily="18" charset="0"/>
              </a:rPr>
              <a:t>根据</a:t>
            </a:r>
            <a:r>
              <a:rPr lang="zh-CN" altLang="zh-CN" dirty="0" smtClean="0">
                <a:cs typeface="Times New Roman" panose="02020603050405020304" pitchFamily="18" charset="0"/>
              </a:rPr>
              <a:t>蚂蚁</a:t>
            </a:r>
            <a:r>
              <a:rPr lang="zh-CN" altLang="zh-CN" u="wavyHeavy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释放</a:t>
            </a:r>
            <a:r>
              <a:rPr lang="zh-CN" altLang="zh-CN" dirty="0"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信息素</a:t>
            </a:r>
            <a:r>
              <a:rPr lang="zh-CN" altLang="zh-CN" dirty="0" smtClean="0">
                <a:cs typeface="Times New Roman" panose="02020603050405020304" pitchFamily="18" charset="0"/>
              </a:rPr>
              <a:t>和其</a:t>
            </a:r>
            <a:r>
              <a:rPr lang="zh-CN" altLang="zh-CN" u="wavyHeavy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走</a:t>
            </a:r>
            <a:r>
              <a:rPr lang="zh-CN" altLang="en-US" u="wavyHeavy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过</a:t>
            </a:r>
            <a:r>
              <a:rPr lang="zh-CN" altLang="zh-CN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路径</a:t>
            </a:r>
            <a:r>
              <a:rPr lang="zh-CN" altLang="zh-CN" dirty="0">
                <a:solidFill>
                  <a:srgbClr val="0000FF"/>
                </a:solidFill>
                <a:cs typeface="Times New Roman" panose="02020603050405020304" pitchFamily="18" charset="0"/>
              </a:rPr>
              <a:t>长度</a:t>
            </a:r>
            <a:r>
              <a:rPr lang="zh-CN" altLang="zh-CN" dirty="0"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关系</a:t>
            </a:r>
            <a:r>
              <a:rPr lang="zh-CN" altLang="en-US" dirty="0" smtClean="0">
                <a:cs typeface="Times New Roman" panose="02020603050405020304" pitchFamily="18" charset="0"/>
              </a:rPr>
              <a:t>：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33" y="161268"/>
            <a:ext cx="2260610" cy="764358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9" name="组合 8"/>
          <p:cNvGrpSpPr/>
          <p:nvPr/>
        </p:nvGrpSpPr>
        <p:grpSpPr>
          <a:xfrm>
            <a:off x="539552" y="1700808"/>
            <a:ext cx="7848872" cy="4445741"/>
            <a:chOff x="539552" y="1700808"/>
            <a:chExt cx="7848872" cy="4445741"/>
          </a:xfrm>
        </p:grpSpPr>
        <p:grpSp>
          <p:nvGrpSpPr>
            <p:cNvPr id="4" name="组合 3"/>
            <p:cNvGrpSpPr/>
            <p:nvPr/>
          </p:nvGrpSpPr>
          <p:grpSpPr>
            <a:xfrm>
              <a:off x="539552" y="1700808"/>
              <a:ext cx="7848872" cy="4445741"/>
              <a:chOff x="539552" y="1700808"/>
              <a:chExt cx="7848872" cy="444574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552" y="1700808"/>
                <a:ext cx="7848872" cy="4445741"/>
              </a:xfrm>
              <a:prstGeom prst="rect">
                <a:avLst/>
              </a:prstGeom>
            </p:spPr>
          </p:pic>
          <p:sp>
            <p:nvSpPr>
              <p:cNvPr id="3" name="矩形 2"/>
              <p:cNvSpPr/>
              <p:nvPr/>
            </p:nvSpPr>
            <p:spPr bwMode="auto">
              <a:xfrm>
                <a:off x="3357824" y="5013176"/>
                <a:ext cx="710120" cy="2880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i="0" u="none" strike="noStrike" cap="none" normalizeH="0" baseline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ea"/>
                    <a:ea typeface="+mn-ea"/>
                  </a:rPr>
                  <a:t>(</a:t>
                </a:r>
                <a:r>
                  <a:rPr kumimoji="0" lang="zh-CN" altLang="en-US" i="0" u="none" strike="noStrike" cap="none" normalizeH="0" baseline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ea"/>
                    <a:ea typeface="+mn-ea"/>
                  </a:rPr>
                  <a:t>浓度</a:t>
                </a:r>
                <a:r>
                  <a:rPr kumimoji="0" lang="en-US" altLang="zh-CN" i="0" u="none" strike="noStrike" cap="none" normalizeH="0" baseline="0" dirty="0" smtClean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latin typeface="+mn-ea"/>
                    <a:ea typeface="+mn-ea"/>
                  </a:rPr>
                  <a:t>)</a:t>
                </a:r>
                <a:endParaRPr kumimoji="0" lang="zh-CN" altLang="en-US" i="0" u="none" strike="noStrike" cap="none" normalizeH="0" baseline="0" dirty="0" smtClean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latin typeface="+mn-ea"/>
                  <a:ea typeface="+mn-ea"/>
                </a:endParaRPr>
              </a:p>
            </p:txBody>
          </p:sp>
        </p:grpSp>
        <p:sp>
          <p:nvSpPr>
            <p:cNvPr id="8" name="动作按钮: 后退或前一项 7">
              <a:hlinkClick r:id="rId4" action="ppaction://hlinksldjump" highlightClick="1"/>
            </p:cNvPr>
            <p:cNvSpPr/>
            <p:nvPr/>
          </p:nvSpPr>
          <p:spPr bwMode="auto">
            <a:xfrm>
              <a:off x="4427984" y="5022801"/>
              <a:ext cx="288032" cy="216024"/>
            </a:xfrm>
            <a:prstGeom prst="actionButtonBackPrevious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2"/>
              <p:cNvSpPr txBox="1">
                <a:spLocks noChangeArrowheads="1"/>
              </p:cNvSpPr>
              <p:nvPr/>
            </p:nvSpPr>
            <p:spPr bwMode="auto">
              <a:xfrm>
                <a:off x="4688308" y="5777939"/>
                <a:ext cx="2016224" cy="28224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prstDash val="sys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蚂蚁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en-US" sz="16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走过的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路径总长</a:t>
                </a:r>
                <a:endParaRPr lang="zh-CN" altLang="en-US" sz="16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88308" y="5777939"/>
                <a:ext cx="2016224" cy="282248"/>
              </a:xfrm>
              <a:prstGeom prst="rect">
                <a:avLst/>
              </a:prstGeom>
              <a:blipFill>
                <a:blip r:embed="rId5"/>
                <a:stretch>
                  <a:fillRect l="-5706" t="-8333" r="-4204" b="-39583"/>
                </a:stretch>
              </a:blipFill>
              <a:ln w="9525">
                <a:solidFill>
                  <a:srgbClr val="FF0000"/>
                </a:solidFill>
                <a:prstDash val="sys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2053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/>
          <p:cNvSpPr>
            <a:spLocks noChangeArrowheads="1"/>
          </p:cNvSpPr>
          <p:nvPr/>
        </p:nvSpPr>
        <p:spPr bwMode="auto">
          <a:xfrm>
            <a:off x="633413" y="1024428"/>
            <a:ext cx="1346299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r>
              <a:rPr lang="zh-CN" altLang="en-US" b="1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算法优势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7090" y="1877583"/>
            <a:ext cx="8141374" cy="330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zh-CN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简单性</a:t>
            </a:r>
            <a:r>
              <a:rPr lang="zh-CN" altLang="en-US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计算复杂</a:t>
            </a:r>
            <a:r>
              <a:rPr lang="zh-CN" altLang="en-US" b="1" kern="100" dirty="0">
                <a:latin typeface="+mn-ea"/>
                <a:ea typeface="+mn-ea"/>
                <a:cs typeface="Times New Roman" panose="02020603050405020304" pitchFamily="18" charset="0"/>
              </a:rPr>
              <a:t>度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小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易实现，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易于</a:t>
            </a:r>
            <a:r>
              <a:rPr lang="zh-CN" altLang="zh-CN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和其它算法结合</a:t>
            </a:r>
            <a:r>
              <a:rPr lang="zh-CN" altLang="zh-CN" b="1" u="wavyDbl" kern="100" dirty="0">
                <a:latin typeface="+mn-ea"/>
                <a:ea typeface="+mn-ea"/>
                <a:cs typeface="Times New Roman" panose="02020603050405020304" pitchFamily="18" charset="0"/>
              </a:rPr>
              <a:t>产生新</a:t>
            </a:r>
            <a:r>
              <a:rPr lang="zh-CN" altLang="zh-CN" b="1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的优化</a:t>
            </a:r>
            <a:r>
              <a:rPr lang="zh-CN" altLang="zh-CN" b="1" u="wavyDbl" kern="100" dirty="0"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271463" indent="-27146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分布式</a:t>
            </a:r>
            <a:r>
              <a:rPr lang="zh-CN" altLang="en-US" b="1" kern="1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系统没有控制中心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，个体之间</a:t>
            </a:r>
            <a:r>
              <a:rPr lang="zh-CN" altLang="zh-CN" b="1" u="wavyDbl" kern="100" dirty="0">
                <a:latin typeface="+mn-ea"/>
                <a:ea typeface="+mn-ea"/>
                <a:cs typeface="Times New Roman" panose="02020603050405020304" pitchFamily="18" charset="0"/>
              </a:rPr>
              <a:t>完全</a:t>
            </a:r>
            <a:r>
              <a:rPr lang="zh-CN" altLang="zh-CN" b="1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自组织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鲁棒性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zh-CN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对整体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影响小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，系统稳定。</a:t>
            </a:r>
            <a:endParaRPr lang="en-US" altLang="zh-CN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可扩展性</a:t>
            </a:r>
            <a:r>
              <a:rPr lang="zh-CN" altLang="en-US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好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之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间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zh-CN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自身所处的</a:t>
            </a:r>
            <a:r>
              <a:rPr lang="zh-CN" altLang="zh-CN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小环境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zh-CN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媒介</a:t>
            </a:r>
            <a:r>
              <a:rPr lang="zh-CN" altLang="en-US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交互，</a:t>
            </a:r>
            <a:r>
              <a:rPr lang="zh-CN" altLang="en-US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扩展性好。</a:t>
            </a:r>
            <a:endParaRPr lang="zh-CN" altLang="zh-CN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全局寻优</a:t>
            </a:r>
            <a:r>
              <a:rPr lang="zh-CN" altLang="en-US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能力</a:t>
            </a:r>
            <a:r>
              <a:rPr lang="zh-CN" altLang="en-US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强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盲目搜索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b="1" u="wavyDbl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适应</a:t>
            </a:r>
            <a:r>
              <a:rPr lang="zh-CN" altLang="zh-CN" b="1" u="wavyDbl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度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驱动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下，</a:t>
            </a:r>
            <a:r>
              <a:rPr lang="zh-CN" altLang="zh-CN" b="1" u="wavyDbl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被作为一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种</a:t>
            </a:r>
            <a:r>
              <a:rPr lang="zh-CN" altLang="en-US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启发信息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b="1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zh-CN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引导搜索过程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向</a:t>
            </a:r>
            <a:r>
              <a:rPr lang="zh-CN" altLang="zh-CN" b="1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更优化的区域</a:t>
            </a:r>
            <a:r>
              <a:rPr lang="zh-CN" altLang="zh-CN" b="1" u="wavyDbl" kern="100" dirty="0">
                <a:latin typeface="+mn-ea"/>
                <a:ea typeface="+mn-ea"/>
                <a:cs typeface="Times New Roman" panose="02020603050405020304" pitchFamily="18" charset="0"/>
              </a:rPr>
              <a:t>移动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形成</a:t>
            </a:r>
            <a:r>
              <a:rPr lang="zh-CN" altLang="zh-CN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en-US" altLang="zh-CN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局部</a:t>
            </a:r>
            <a:r>
              <a:rPr lang="en-US" altLang="zh-CN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b="1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群</a:t>
            </a:r>
            <a:endParaRPr lang="en-US" altLang="zh-CN" b="1" kern="1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en-US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体</a:t>
            </a:r>
            <a:r>
              <a:rPr lang="en-US" altLang="zh-CN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全局</a:t>
            </a:r>
            <a:r>
              <a:rPr lang="en-US" altLang="zh-CN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协同搜索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特点，搜索能力强。</a:t>
            </a:r>
            <a:endParaRPr lang="zh-CN" altLang="zh-CN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023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611560" y="1052736"/>
            <a:ext cx="189858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蚁周</a:t>
            </a:r>
            <a:r>
              <a:rPr kumimoji="1"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模型示例</a:t>
            </a:r>
            <a:endParaRPr kumimoji="1" lang="zh-CN" altLang="en-US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88640"/>
            <a:ext cx="1125022" cy="1381739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11560" y="1844824"/>
            <a:ext cx="7992888" cy="3937832"/>
            <a:chOff x="611560" y="1844824"/>
            <a:chExt cx="7992888" cy="393783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1844824"/>
              <a:ext cx="7992888" cy="393783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右箭头 2"/>
                <p:cNvSpPr/>
                <p:nvPr/>
              </p:nvSpPr>
              <p:spPr bwMode="auto">
                <a:xfrm>
                  <a:off x="2937858" y="2289902"/>
                  <a:ext cx="1740440" cy="1044230"/>
                </a:xfrm>
                <a:prstGeom prst="rightArrow">
                  <a:avLst>
                    <a:gd name="adj1" fmla="val 60058"/>
                    <a:gd name="adj2" fmla="val 50000"/>
                  </a:avLst>
                </a:prstGeom>
                <a:solidFill>
                  <a:srgbClr val="0070C0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 信息素挥发</a:t>
                  </a:r>
                  <a:endPara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 因子</a:t>
                  </a:r>
                  <a14:m>
                    <m:oMath xmlns:m="http://schemas.openxmlformats.org/officeDocument/2006/math">
                      <m:r>
                        <a:rPr kumimoji="0" lang="zh-CN" altLang="en-US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𝝆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Cambria Math" panose="02040503050406030204" pitchFamily="18" charset="0"/>
                        </a:rPr>
                        <m:t>𝟕</m:t>
                      </m:r>
                    </m:oMath>
                  </a14:m>
                  <a:endPara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3" name="右箭头 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37858" y="2289902"/>
                  <a:ext cx="1740440" cy="1044230"/>
                </a:xfrm>
                <a:prstGeom prst="rightArrow">
                  <a:avLst>
                    <a:gd name="adj1" fmla="val 60058"/>
                    <a:gd name="adj2" fmla="val 50000"/>
                  </a:avLst>
                </a:prstGeom>
                <a:blipFill rotWithShape="0">
                  <a:blip r:embed="rId5"/>
                  <a:stretch>
                    <a:fillRect l="-3472"/>
                  </a:stretch>
                </a:blip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769" y="1762956"/>
            <a:ext cx="3664193" cy="351794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 bwMode="auto">
              <a:xfrm>
                <a:off x="661946" y="3957422"/>
                <a:ext cx="1659700" cy="288032"/>
              </a:xfrm>
              <a:prstGeom prst="rect">
                <a:avLst/>
              </a:prstGeom>
              <a:noFill/>
              <a:ln w="19050" cap="flat" cmpd="sng" algn="ctr">
                <a:solidFill>
                  <a:srgbClr val="0066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初始</a:t>
                </a: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zh-CN" altLang="en-US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𝝉</m:t>
                        </m:r>
                      </m:e>
                      <m:sub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𝒊𝒋</m:t>
                        </m:r>
                      </m:sub>
                    </m:sSub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)=</m:t>
                    </m:r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𝟏𝟎</m:t>
                    </m:r>
                  </m:oMath>
                </a14:m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946" y="3957422"/>
                <a:ext cx="1659700" cy="288032"/>
              </a:xfrm>
              <a:prstGeom prst="rect">
                <a:avLst/>
              </a:prstGeom>
              <a:blipFill rotWithShape="0">
                <a:blip r:embed="rId7"/>
                <a:stretch>
                  <a:fillRect l="-7273" t="-22000" r="-364" b="-20000"/>
                </a:stretch>
              </a:blipFill>
              <a:ln w="19050" cap="flat" cmpd="sng" algn="ctr">
                <a:solidFill>
                  <a:srgbClr val="0066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2983056" y="1774386"/>
            <a:ext cx="2020992" cy="1805118"/>
            <a:chOff x="2983056" y="1774386"/>
            <a:chExt cx="2020992" cy="1805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2983056" y="3278724"/>
                  <a:ext cx="1454191" cy="300780"/>
                </a:xfrm>
                <a:prstGeom prst="rect">
                  <a:avLst/>
                </a:prstGeom>
                <a:noFill/>
                <a:ln w="19050" cap="flat" cmpd="sng" algn="ctr">
                  <a:solidFill>
                    <a:srgbClr val="0066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36000" tIns="3600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200" b="1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ea typeface="+mn-ea"/>
                    </a:rPr>
                    <a:t>残留</a:t>
                  </a:r>
                  <a14:m>
                    <m:oMath xmlns:m="http://schemas.openxmlformats.org/officeDocument/2006/math">
                      <m:r>
                        <a:rPr kumimoji="0" lang="en-US" altLang="zh-CN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kumimoji="0" lang="en-US" altLang="zh-CN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+mn-ea"/>
                        </a:rPr>
                        <m:t>𝟏𝟎</m:t>
                      </m:r>
                      <m:r>
                        <a:rPr kumimoji="0" lang="en-US" altLang="zh-CN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∙(</m:t>
                      </m:r>
                      <m:r>
                        <a:rPr kumimoji="0" lang="en-US" altLang="zh-CN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kumimoji="0" lang="en-US" altLang="zh-CN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kumimoji="0" lang="en-US" altLang="zh-CN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kumimoji="0" lang="en-US" altLang="zh-CN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kumimoji="0" lang="en-US" altLang="zh-CN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</m:t>
                      </m:r>
                      <m:r>
                        <a:rPr kumimoji="0" lang="en-US" altLang="zh-CN" sz="12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83056" y="3278724"/>
                  <a:ext cx="1454191" cy="30078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306" t="-1923" r="-3306"/>
                  </a:stretch>
                </a:blipFill>
                <a:ln w="19050" cap="flat" cmpd="sng" algn="ctr">
                  <a:solidFill>
                    <a:srgbClr val="0066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椭圆 13"/>
            <p:cNvSpPr/>
            <p:nvPr/>
          </p:nvSpPr>
          <p:spPr bwMode="auto">
            <a:xfrm>
              <a:off x="3870446" y="1774386"/>
              <a:ext cx="1133602" cy="328934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" name="直接箭头连接符 15"/>
            <p:cNvCxnSpPr>
              <a:stCxn id="14" idx="4"/>
            </p:cNvCxnSpPr>
            <p:nvPr/>
          </p:nvCxnSpPr>
          <p:spPr bwMode="auto">
            <a:xfrm flipH="1">
              <a:off x="3491880" y="2103320"/>
              <a:ext cx="945367" cy="118683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" name="组合 18"/>
          <p:cNvGrpSpPr/>
          <p:nvPr/>
        </p:nvGrpSpPr>
        <p:grpSpPr>
          <a:xfrm>
            <a:off x="3870446" y="913365"/>
            <a:ext cx="2736304" cy="558707"/>
            <a:chOff x="3870446" y="913365"/>
            <a:chExt cx="2736304" cy="55870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70446" y="1196751"/>
              <a:ext cx="2736304" cy="275321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3928351" y="913365"/>
              <a:ext cx="250175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</a:rPr>
                <a:t>如</a:t>
              </a:r>
              <a:r>
                <a:rPr lang="zh-CN" altLang="en-US" sz="1600" dirty="0" smtClean="0"/>
                <a:t>：</a:t>
              </a:r>
              <a:r>
                <a:rPr lang="zh-CN" altLang="en-US" sz="1600" dirty="0" smtClean="0">
                  <a:latin typeface="宋体" panose="02010600030101010101" pitchFamily="2" charset="-122"/>
                </a:rPr>
                <a:t>①</a:t>
              </a:r>
              <a:r>
                <a:rPr lang="en-US" altLang="zh-CN" sz="1600" dirty="0">
                  <a:latin typeface="宋体" panose="02010600030101010101" pitchFamily="2" charset="-122"/>
                </a:rPr>
                <a:t>,</a:t>
              </a:r>
              <a:r>
                <a:rPr lang="zh-CN" altLang="en-US" sz="1600" dirty="0" smtClean="0">
                  <a:latin typeface="宋体" panose="02010600030101010101" pitchFamily="2" charset="-122"/>
                </a:rPr>
                <a:t>②</a:t>
              </a:r>
              <a:r>
                <a:rPr lang="en-US" altLang="zh-CN" sz="1600" dirty="0" smtClean="0">
                  <a:latin typeface="宋体" panose="02010600030101010101" pitchFamily="2" charset="-122"/>
                </a:rPr>
                <a:t>,</a:t>
              </a:r>
              <a:r>
                <a:rPr lang="zh-CN" altLang="en-US" sz="1600" dirty="0" smtClean="0">
                  <a:latin typeface="宋体" panose="02010600030101010101" pitchFamily="2" charset="-122"/>
                </a:rPr>
                <a:t>⑤</a:t>
              </a:r>
              <a:r>
                <a:rPr lang="en-US" altLang="zh-CN" sz="1600" dirty="0" smtClean="0">
                  <a:latin typeface="宋体" panose="02010600030101010101" pitchFamily="2" charset="-122"/>
                </a:rPr>
                <a:t>,</a:t>
              </a:r>
              <a:r>
                <a:rPr lang="zh-CN" altLang="en-US" sz="1600" dirty="0" smtClean="0">
                  <a:latin typeface="宋体" panose="02010600030101010101" pitchFamily="2" charset="-122"/>
                </a:rPr>
                <a:t>⑥</a:t>
              </a:r>
              <a:r>
                <a:rPr lang="en-US" altLang="zh-CN" sz="1600" dirty="0" smtClean="0">
                  <a:latin typeface="宋体" panose="02010600030101010101" pitchFamily="2" charset="-122"/>
                </a:rPr>
                <a:t>,</a:t>
              </a:r>
              <a:r>
                <a:rPr lang="zh-CN" altLang="en-US" sz="1600" dirty="0" smtClean="0">
                  <a:latin typeface="宋体" panose="02010600030101010101" pitchFamily="2" charset="-122"/>
                </a:rPr>
                <a:t>③</a:t>
              </a:r>
              <a:r>
                <a:rPr lang="en-US" altLang="zh-CN" sz="1600" dirty="0" smtClean="0">
                  <a:latin typeface="宋体" panose="02010600030101010101" pitchFamily="2" charset="-122"/>
                </a:rPr>
                <a:t>,</a:t>
              </a:r>
              <a:r>
                <a:rPr lang="zh-CN" altLang="en-US" sz="1600" dirty="0" smtClean="0">
                  <a:latin typeface="宋体" panose="02010600030101010101" pitchFamily="2" charset="-122"/>
                </a:rPr>
                <a:t>④</a:t>
              </a:r>
              <a:r>
                <a:rPr lang="en-US" altLang="zh-CN" sz="1600" dirty="0" smtClean="0">
                  <a:latin typeface="宋体" panose="02010600030101010101" pitchFamily="2" charset="-122"/>
                </a:rPr>
                <a:t>,</a:t>
              </a:r>
              <a:r>
                <a:rPr lang="zh-CN" altLang="en-US" sz="1600" dirty="0" smtClean="0">
                  <a:latin typeface="宋体" panose="02010600030101010101" pitchFamily="2" charset="-122"/>
                </a:rPr>
                <a:t>①</a:t>
              </a:r>
              <a:endParaRPr lang="zh-CN" altLang="en-US" sz="1600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03756" y="176354"/>
            <a:ext cx="6102994" cy="1534751"/>
            <a:chOff x="503756" y="176354"/>
            <a:chExt cx="6102994" cy="144803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3756" y="176354"/>
              <a:ext cx="5436396" cy="1448039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 bwMode="auto">
            <a:xfrm>
              <a:off x="5724128" y="913364"/>
              <a:ext cx="882622" cy="558707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7170" y="4695181"/>
            <a:ext cx="982856" cy="444796"/>
          </a:xfrm>
          <a:prstGeom prst="rect">
            <a:avLst/>
          </a:prstGeom>
          <a:ln w="19050">
            <a:solidFill>
              <a:srgbClr val="0066FF"/>
            </a:solidFill>
            <a:prstDash val="sysDash"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00554" y="3453650"/>
            <a:ext cx="949092" cy="373884"/>
          </a:xfrm>
          <a:prstGeom prst="rect">
            <a:avLst/>
          </a:prstGeom>
          <a:ln w="19050">
            <a:solidFill>
              <a:srgbClr val="0066FF"/>
            </a:solidFill>
            <a:prstDash val="sysDash"/>
          </a:ln>
        </p:spPr>
      </p:pic>
      <p:cxnSp>
        <p:nvCxnSpPr>
          <p:cNvPr id="12" name="直接箭头连接符 11"/>
          <p:cNvCxnSpPr/>
          <p:nvPr/>
        </p:nvCxnSpPr>
        <p:spPr bwMode="auto">
          <a:xfrm flipH="1">
            <a:off x="4747173" y="722344"/>
            <a:ext cx="1747001" cy="3523110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triangl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 bwMode="auto">
          <a:xfrm>
            <a:off x="5113000" y="1792858"/>
            <a:ext cx="555637" cy="286462"/>
          </a:xfrm>
          <a:prstGeom prst="rect">
            <a:avLst/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849303" y="78366"/>
            <a:ext cx="2592603" cy="1520868"/>
            <a:chOff x="5849303" y="78366"/>
            <a:chExt cx="2592603" cy="152086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40152" y="78366"/>
              <a:ext cx="2501754" cy="1520868"/>
            </a:xfrm>
            <a:prstGeom prst="rect">
              <a:avLst/>
            </a:prstGeom>
          </p:spPr>
        </p:pic>
        <p:sp>
          <p:nvSpPr>
            <p:cNvPr id="25" name="Rectangle 2"/>
            <p:cNvSpPr txBox="1">
              <a:spLocks noChangeArrowheads="1"/>
            </p:cNvSpPr>
            <p:nvPr/>
          </p:nvSpPr>
          <p:spPr bwMode="auto">
            <a:xfrm>
              <a:off x="5849303" y="424452"/>
              <a:ext cx="1303128" cy="21602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14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包括</a:t>
              </a:r>
              <a:r>
                <a:rPr lang="zh-CN" altLang="en-US" sz="14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对称路径</a:t>
              </a:r>
              <a:r>
                <a:rPr lang="en-US" altLang="zh-CN" sz="1400" dirty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en-US" altLang="zh-CN" sz="14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7044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3568" y="1043444"/>
            <a:ext cx="374441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⑵</a:t>
            </a:r>
            <a:r>
              <a:rPr kumimoji="1" lang="zh-CN" altLang="en-US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、</a:t>
            </a:r>
            <a:r>
              <a:rPr kumimoji="1" lang="zh-CN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蚂蚁</a:t>
            </a:r>
            <a:r>
              <a:rPr kumimoji="1"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数量</a:t>
            </a:r>
            <a:r>
              <a:rPr kumimoji="1" lang="zh-CN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</a:t>
            </a:r>
            <a:r>
              <a:rPr kumimoji="1"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（蚁量模型）</a:t>
            </a:r>
            <a:endParaRPr kumimoji="1" lang="zh-CN" altLang="en-US" sz="18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373142" y="1916832"/>
            <a:ext cx="6295202" cy="1149094"/>
            <a:chOff x="948949" y="1538378"/>
            <a:chExt cx="6295202" cy="11490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948949" y="1951627"/>
                  <a:ext cx="1394035" cy="4256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+mn-ea"/>
                          </a:rPr>
                          <m:t>∆</m:t>
                        </m:r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𝒙𝒚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𝒌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</m:oMath>
                    </m:oMathPara>
                  </a14:m>
                  <a:endPara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949" y="1951627"/>
                  <a:ext cx="1394036" cy="42562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组合 12"/>
            <p:cNvGrpSpPr/>
            <p:nvPr/>
          </p:nvGrpSpPr>
          <p:grpSpPr>
            <a:xfrm>
              <a:off x="2419615" y="1538378"/>
              <a:ext cx="4824536" cy="1149094"/>
              <a:chOff x="2555776" y="1834538"/>
              <a:chExt cx="4824536" cy="1149094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2555776" y="1834538"/>
                <a:ext cx="638753" cy="1141289"/>
                <a:chOff x="2555776" y="1834538"/>
                <a:chExt cx="638753" cy="1141289"/>
              </a:xfrm>
            </p:grpSpPr>
            <p:sp>
              <p:nvSpPr>
                <p:cNvPr id="7" name="左大括号 6"/>
                <p:cNvSpPr/>
                <p:nvPr/>
              </p:nvSpPr>
              <p:spPr bwMode="auto">
                <a:xfrm>
                  <a:off x="2555776" y="2059172"/>
                  <a:ext cx="250607" cy="810695"/>
                </a:xfrm>
                <a:prstGeom prst="leftBrace">
                  <a:avLst>
                    <a:gd name="adj1" fmla="val 54835"/>
                    <a:gd name="adj2" fmla="val 50000"/>
                  </a:avLst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文本框 7"/>
                    <p:cNvSpPr txBox="1"/>
                    <p:nvPr/>
                  </p:nvSpPr>
                  <p:spPr>
                    <a:xfrm>
                      <a:off x="2840842" y="1834538"/>
                      <a:ext cx="353687" cy="62998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𝑸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𝒅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  <a:ea typeface="+mn-ea"/>
                                      </a:rPr>
                                      <m:t>𝒌</m:t>
                                    </m:r>
                                  </m:sub>
                                </m:sSub>
                              </m:den>
                            </m:f>
                          </m:oMath>
                        </m:oMathPara>
                      </a14:m>
                      <a:endParaRPr lang="zh-CN" altLang="en-US" sz="20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文本框 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840842" y="1834538"/>
                      <a:ext cx="353687" cy="629981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文本框 8"/>
                    <p:cNvSpPr txBox="1"/>
                    <p:nvPr/>
                  </p:nvSpPr>
                  <p:spPr>
                    <a:xfrm>
                      <a:off x="2908681" y="2668050"/>
                      <a:ext cx="21800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𝟎</m:t>
                            </m:r>
                          </m:oMath>
                        </m:oMathPara>
                      </a14:m>
                      <a:endParaRPr lang="zh-CN" altLang="en-US" sz="20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" name="文本框 8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908681" y="2668050"/>
                      <a:ext cx="218008" cy="307777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25000" r="-25000" b="-78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矩形 10"/>
              <p:cNvSpPr/>
              <p:nvPr/>
            </p:nvSpPr>
            <p:spPr bwMode="auto">
              <a:xfrm>
                <a:off x="3563888" y="2016244"/>
                <a:ext cx="3816424" cy="31808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若第</a:t>
                </a:r>
                <a:r>
                  <a:rPr kumimoji="0" lang="en-US" altLang="zh-CN" sz="2000" b="1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只蚂蚁在本次循环中从</a:t>
                </a:r>
                <a:r>
                  <a:rPr kumimoji="0" lang="en-US" altLang="zh-CN" sz="2000" b="1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kumimoji="0" lang="en-US" altLang="zh-CN" sz="2000" b="1" i="1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endParaRPr kumimoji="0" lang="zh-CN" altLang="en-US" sz="2000" b="1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3581815" y="2665548"/>
                <a:ext cx="684008" cy="318084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否则</a:t>
                </a:r>
                <a:endParaRPr kumimoji="0" lang="zh-CN" altLang="en-US" sz="2000" b="1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1373142" y="4293096"/>
            <a:ext cx="6295202" cy="928522"/>
            <a:chOff x="948949" y="3105751"/>
            <a:chExt cx="6295202" cy="92852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948949" y="3348354"/>
                  <a:ext cx="1394035" cy="42562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400" i="1" smtClean="0">
                            <a:latin typeface="Cambria Math" panose="02040503050406030204" pitchFamily="18" charset="0"/>
                            <a:ea typeface="+mn-ea"/>
                          </a:rPr>
                          <m:t>∆</m:t>
                        </m:r>
                        <m:sSubSup>
                          <m:sSub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zh-CN" altLang="en-US" sz="2400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𝝉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𝒙𝒚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𝒌</m:t>
                            </m:r>
                          </m:sup>
                        </m:sSubSup>
                        <m:d>
                          <m:dPr>
                            <m:ctrlP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</m:oMath>
                    </m:oMathPara>
                  </a14:m>
                  <a:endPara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949" y="3348354"/>
                  <a:ext cx="1394036" cy="42562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左大括号 20"/>
            <p:cNvSpPr/>
            <p:nvPr/>
          </p:nvSpPr>
          <p:spPr bwMode="auto">
            <a:xfrm>
              <a:off x="2387381" y="3248564"/>
              <a:ext cx="250607" cy="614244"/>
            </a:xfrm>
            <a:prstGeom prst="leftBrace">
              <a:avLst>
                <a:gd name="adj1" fmla="val 54835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2746762" y="3704153"/>
                  <a:ext cx="21800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46762" y="3704153"/>
                  <a:ext cx="218008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5000" r="-25000" b="-784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矩形 18"/>
            <p:cNvSpPr/>
            <p:nvPr/>
          </p:nvSpPr>
          <p:spPr bwMode="auto">
            <a:xfrm>
              <a:off x="3427727" y="3116811"/>
              <a:ext cx="3816424" cy="3180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若第</a:t>
              </a:r>
              <a:r>
                <a:rPr kumimoji="0" lang="en-US" altLang="zh-CN" sz="2000" b="1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只蚂蚁在本次循环中从</a:t>
              </a:r>
              <a:r>
                <a:rPr kumimoji="0" lang="en-US" altLang="zh-CN" sz="2000" b="1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到</a:t>
              </a:r>
              <a:r>
                <a:rPr kumimoji="0" lang="en-US" altLang="zh-CN" sz="2000" b="1" i="1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</a:t>
              </a:r>
              <a:endParaRPr kumimoji="0" lang="zh-CN" alt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3433560" y="3716189"/>
              <a:ext cx="684008" cy="31808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否则</a:t>
              </a:r>
              <a:endParaRPr kumimoji="0" lang="zh-CN" altLang="en-US" sz="2000" b="1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2732335" y="3105751"/>
                  <a:ext cx="226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  <m:t>𝑸</m:t>
                        </m:r>
                      </m:oMath>
                    </m:oMathPara>
                  </a14:m>
                  <a:endPara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2335" y="3105751"/>
                  <a:ext cx="246862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5000" r="-30000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Rectangle 2"/>
          <p:cNvSpPr>
            <a:spLocks noChangeArrowheads="1"/>
          </p:cNvSpPr>
          <p:nvPr/>
        </p:nvSpPr>
        <p:spPr bwMode="auto">
          <a:xfrm>
            <a:off x="736974" y="3707740"/>
            <a:ext cx="38047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⑶、</a:t>
            </a:r>
            <a:r>
              <a:rPr kumimoji="1" lang="zh-CN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蚂蚁</a:t>
            </a:r>
            <a:r>
              <a:rPr kumimoji="1"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密度</a:t>
            </a:r>
            <a:r>
              <a:rPr kumimoji="1" lang="zh-CN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系统</a:t>
            </a:r>
            <a:r>
              <a:rPr kumimoji="1" lang="zh-CN" altLang="en-US" sz="18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（蚁密模型）</a:t>
            </a:r>
            <a:endParaRPr kumimoji="1" lang="zh-CN" altLang="en-US" sz="1800" b="1" dirty="0">
              <a:solidFill>
                <a:schemeClr val="tx1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186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29666" y="863455"/>
            <a:ext cx="158417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三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种信息素</a:t>
            </a:r>
            <a:endParaRPr kumimoji="1" lang="en-US" altLang="zh-CN" sz="2000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/>
            <a:r>
              <a:rPr kumimoji="1"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增量模型比较</a:t>
            </a:r>
            <a:endParaRPr kumimoji="1" lang="zh-CN" altLang="en-US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>
                <a:spLocks noChangeArrowheads="1"/>
              </p:cNvSpPr>
              <p:nvPr/>
            </p:nvSpPr>
            <p:spPr bwMode="auto">
              <a:xfrm>
                <a:off x="611560" y="1949351"/>
                <a:ext cx="7992888" cy="820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3200"/>
                  </a:lnSpc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蚂蚁圈系统：</a:t>
                </a:r>
                <a:r>
                  <a:rPr kumimoji="1" lang="zh-CN" alt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利用的是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全局信息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𝑸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𝑳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kumimoji="1" lang="zh-CN" altLang="en-US" sz="2000" b="1" u="wavyHeavy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完成一个循环</a:t>
                </a:r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后，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更新所</a:t>
                </a:r>
                <a:endParaRPr kumimoji="1" lang="en-US" altLang="zh-CN" sz="20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ts val="3200"/>
                  </a:lnSpc>
                  <a:buClr>
                    <a:srgbClr val="FF0000"/>
                  </a:buClr>
                </a:pPr>
                <a:r>
                  <a:rPr kumimoji="1"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  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有路径</a:t>
                </a:r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上的信息素。</a:t>
                </a:r>
                <a:r>
                  <a:rPr kumimoji="1" lang="en-US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避免信息素重复累积</a:t>
                </a:r>
                <a:r>
                  <a:rPr kumimoji="1" lang="en-US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1"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949351"/>
                <a:ext cx="7992888" cy="820738"/>
              </a:xfrm>
              <a:prstGeom prst="rect">
                <a:avLst/>
              </a:prstGeom>
              <a:blipFill rotWithShape="0">
                <a:blip r:embed="rId2"/>
                <a:stretch>
                  <a:fillRect l="-1602" t="-4478" r="-1526" b="-134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/>
              <p:cNvSpPr>
                <a:spLocks noChangeArrowheads="1"/>
              </p:cNvSpPr>
              <p:nvPr/>
            </p:nvSpPr>
            <p:spPr bwMode="auto">
              <a:xfrm>
                <a:off x="611560" y="2941883"/>
                <a:ext cx="8136904" cy="820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3200"/>
                  </a:lnSpc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蚂蚁数量系统：</a:t>
                </a:r>
                <a:r>
                  <a:rPr kumimoji="1" lang="zh-CN" alt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利用的是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局部信息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𝑸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/</m:t>
                    </m:r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𝒙𝒚</m:t>
                        </m:r>
                      </m:sub>
                    </m:sSub>
                  </m:oMath>
                </a14:m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kumimoji="1" lang="zh-CN" altLang="en-US" sz="2000" u="wavyHeavy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每走一步</a:t>
                </a:r>
                <a:r>
                  <a:rPr kumimoji="1" lang="zh-CN" alt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都要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更新残留</a:t>
                </a:r>
                <a:endParaRPr kumimoji="1" lang="en-US" altLang="zh-CN" sz="20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ts val="3200"/>
                  </a:lnSpc>
                  <a:buClr>
                    <a:srgbClr val="FF0000"/>
                  </a:buClr>
                </a:pPr>
                <a:r>
                  <a:rPr kumimoji="1"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      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信息素</a:t>
                </a:r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的浓度。</a:t>
                </a:r>
                <a:endParaRPr kumimoji="1"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2941883"/>
                <a:ext cx="8136904" cy="820738"/>
              </a:xfrm>
              <a:prstGeom prst="rect">
                <a:avLst/>
              </a:prstGeom>
              <a:blipFill rotWithShape="0">
                <a:blip r:embed="rId3"/>
                <a:stretch>
                  <a:fillRect l="-1573" t="-4478" r="-1199" b="-1119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2"/>
              <p:cNvSpPr>
                <a:spLocks noChangeArrowheads="1"/>
              </p:cNvSpPr>
              <p:nvPr/>
            </p:nvSpPr>
            <p:spPr bwMode="auto">
              <a:xfrm>
                <a:off x="611560" y="3933056"/>
                <a:ext cx="8136904" cy="820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lnSpc>
                    <a:spcPts val="3200"/>
                  </a:lnSpc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蚂蚁密度系统：</a:t>
                </a:r>
                <a:r>
                  <a:rPr kumimoji="1" lang="zh-CN" altLang="en-US" sz="20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利用的是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全局信息</a:t>
                </a:r>
                <a14:m>
                  <m:oMath xmlns:m="http://schemas.openxmlformats.org/officeDocument/2006/math"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𝑸</m:t>
                    </m:r>
                  </m:oMath>
                </a14:m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kumimoji="1" lang="zh-CN" altLang="en-US" sz="2000" b="1" u="wavyHeavy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每走一步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都要</a:t>
                </a:r>
                <a:r>
                  <a:rPr kumimoji="1"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更新</a:t>
                </a:r>
                <a:r>
                  <a:rPr kumimoji="1"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残留信息</a:t>
                </a:r>
                <a:endParaRPr kumimoji="1" lang="en-US" altLang="zh-CN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indent="0" eaLnBrk="1" hangingPunct="1">
                  <a:lnSpc>
                    <a:spcPts val="3200"/>
                  </a:lnSpc>
                  <a:buClr>
                    <a:srgbClr val="FF0000"/>
                  </a:buClr>
                </a:pPr>
                <a:r>
                  <a:rPr kumimoji="1" lang="en-US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kumimoji="1"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      </a:t>
                </a:r>
                <a:r>
                  <a:rPr kumimoji="1"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素</a:t>
                </a:r>
                <a:r>
                  <a:rPr kumimoji="1"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的浓度。</a:t>
                </a:r>
                <a:endParaRPr kumimoji="1" lang="zh-CN" altLang="en-US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3933056"/>
                <a:ext cx="8136904" cy="820738"/>
              </a:xfrm>
              <a:prstGeom prst="rect">
                <a:avLst/>
              </a:prstGeom>
              <a:blipFill rotWithShape="0">
                <a:blip r:embed="rId4"/>
                <a:stretch>
                  <a:fillRect l="-1573" t="-4444" r="-1124" b="-1111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线形标注 1(带强调线) 8"/>
          <p:cNvSpPr/>
          <p:nvPr/>
        </p:nvSpPr>
        <p:spPr bwMode="auto">
          <a:xfrm>
            <a:off x="4499992" y="761136"/>
            <a:ext cx="4104456" cy="651640"/>
          </a:xfrm>
          <a:prstGeom prst="accentCallout1">
            <a:avLst>
              <a:gd name="adj1" fmla="val 18750"/>
              <a:gd name="adj2" fmla="val -2371"/>
              <a:gd name="adj3" fmla="val 181673"/>
              <a:gd name="adj4" fmla="val -69397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效果最好，通常作为蚁群优化算法的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基本模型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05848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683568" y="1010353"/>
            <a:ext cx="3528392" cy="4431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20000"/>
              </a:lnSpc>
              <a:spcBef>
                <a:spcPct val="80000"/>
              </a:spcBef>
              <a:buClr>
                <a:schemeClr val="tx1"/>
              </a:buClr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全局信息更新</a:t>
            </a:r>
            <a:r>
              <a:rPr lang="zh-CN" altLang="en-US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lang="en-US" altLang="zh-CN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特点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 Box 10"/>
              <p:cNvSpPr txBox="1">
                <a:spLocks noChangeArrowheads="1"/>
              </p:cNvSpPr>
              <p:nvPr/>
            </p:nvSpPr>
            <p:spPr bwMode="auto">
              <a:xfrm>
                <a:off x="617456" y="1766714"/>
                <a:ext cx="7878040" cy="346248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 lIns="0" tIns="0" rIns="0" bIns="0" anchor="b">
                <a:spAutoFit/>
              </a:bodyPr>
              <a:lstStyle>
                <a:lvl1pPr algn="just" eaLnBrk="0" hangingPunct="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o"/>
                  <a:defRPr sz="3000"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n"/>
                  <a:defRPr sz="2600">
                    <a:solidFill>
                      <a:schemeClr val="folHlink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o"/>
                  <a:defRPr sz="2300">
                    <a:solidFill>
                      <a:srgbClr val="009900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Font typeface="Wingdings" pitchFamily="2" charset="2"/>
                  <a:buChar char="n"/>
                  <a:defRPr sz="2000">
                    <a:solidFill>
                      <a:srgbClr val="0099CC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5000"/>
                  </a:spcBef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rgbClr val="99CC00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rgbClr val="99CC00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rgbClr val="99CC00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rgbClr val="99CC00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rgbClr val="99CC00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  <a:defRPr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保证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路径上的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残留信息素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不至于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无限累积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  <a:defRPr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zh-CN" altLang="zh-CN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没有被选中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，上面的</a:t>
                </a:r>
                <a:r>
                  <a:rPr lang="zh-CN" altLang="zh-CN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残留信息素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会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随时间推移而逐渐减弱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，这使算法能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忘记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不好的路径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  <a:defRPr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即使路径经常被访问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也不至于因为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  <m:t>∆</m:t>
                        </m:r>
                        <m:r>
                          <a:rPr lang="zh-CN" altLang="en-US" sz="2000" i="1" smtClean="0">
                            <a:latin typeface="Cambria Math" panose="02040503050406030204" pitchFamily="18" charset="0"/>
                            <a:ea typeface="+mn-ea"/>
                          </a:rPr>
                          <m:t>𝝉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p>
                    </m:sSub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的累积，产生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由于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∆</m:t>
                        </m:r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𝝉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p>
                    </m:sSubSup>
                    <m:d>
                      <m:d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≫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η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使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期望值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的作用无法体现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  <a:defRPr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充分体现算法中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全局范围内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较短路径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较好解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的生存能力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  <a:defRPr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加强了信息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正反馈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性能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ts val="3000"/>
                  </a:lnSpc>
                  <a:spcBef>
                    <a:spcPts val="0"/>
                  </a:spcBef>
                  <a:buClr>
                    <a:srgbClr val="FF0000"/>
                  </a:buClr>
                  <a:buFont typeface="宋体" panose="02010600030101010101" pitchFamily="2" charset="-122"/>
                  <a:buChar char="□"/>
                  <a:defRPr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提高了系统搜索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收敛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的速度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>
          <p:sp>
            <p:nvSpPr>
              <p:cNvPr id="11" name="Text 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7456" y="1766714"/>
                <a:ext cx="7878040" cy="3462486"/>
              </a:xfrm>
              <a:prstGeom prst="rect">
                <a:avLst/>
              </a:prstGeom>
              <a:blipFill>
                <a:blip r:embed="rId2"/>
                <a:stretch>
                  <a:fillRect l="-1624" t="-704" r="-1933" b="-299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859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05206" y="1052736"/>
            <a:ext cx="244827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、算法终止判断</a:t>
            </a:r>
            <a:endParaRPr kumimoji="1" lang="zh-CN" altLang="en-US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05207" y="1844824"/>
            <a:ext cx="418281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271463" indent="-271463" eaLnBrk="1" hangingPunct="1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终止条件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：是否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达到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最大迭代次数</a:t>
            </a:r>
            <a:endParaRPr kumimoji="1" lang="zh-CN" altLang="en-US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2"/>
              <p:cNvSpPr>
                <a:spLocks noChangeArrowheads="1"/>
              </p:cNvSpPr>
              <p:nvPr/>
            </p:nvSpPr>
            <p:spPr bwMode="auto">
              <a:xfrm>
                <a:off x="605206" y="2511379"/>
                <a:ext cx="8143258" cy="11156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57200" indent="-4572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bg1"/>
                    </a:solidFill>
                    <a:latin typeface="宋体" panose="02010600030101010101" pitchFamily="2" charset="-122"/>
                    <a:ea typeface="宋体" panose="02010600030101010101" pitchFamily="2" charset="-122"/>
                  </a:defRPr>
                </a:lvl9pPr>
              </a:lstStyle>
              <a:p>
                <a:pPr marL="271463" indent="-271463" eaLnBrk="1" hangingPunct="1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一次迭代</a:t>
                </a:r>
                <a:r>
                  <a:rPr kumimoji="1"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指</a:t>
                </a:r>
                <a14:m>
                  <m:oMath xmlns:m="http://schemas.openxmlformats.org/officeDocument/2006/math">
                    <m:r>
                      <a:rPr kumimoji="1"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只蚂蚁都走完所有城市</a:t>
                </a:r>
                <a:r>
                  <a:rPr kumimoji="1"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，产生</a:t>
                </a:r>
                <a14:m>
                  <m:oMath xmlns:m="http://schemas.openxmlformats.org/officeDocument/2006/math">
                    <m:r>
                      <a:rPr kumimoji="1"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个搜索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14:m>
                  <m:oMath xmlns:m="http://schemas.openxmlformats.org/officeDocument/2006/math">
                    <m:r>
                      <a:rPr kumimoji="1"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个蚂蚁圈</a:t>
                </a:r>
                <a:r>
                  <a:rPr kumimoji="1"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kumimoji="1" lang="en-US" altLang="zh-CN" sz="1800" dirty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8650" indent="-268288" eaLnBrk="1" hangingPunct="1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比较这</a:t>
                </a:r>
                <a14:m>
                  <m:oMath xmlns:m="http://schemas.openxmlformats.org/officeDocument/2006/math"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𝒎</m:t>
                    </m:r>
                    <m:r>
                      <a:rPr kumimoji="1" lang="en-US" altLang="zh-CN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条</a:t>
                </a: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kumimoji="1"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排序</a:t>
                </a:r>
                <a:r>
                  <a:rPr kumimoji="1"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选择</a:t>
                </a: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其中的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最短路径</a:t>
                </a: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，呈现，</a:t>
                </a:r>
                <a:r>
                  <a:rPr kumimoji="1"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更新信息素</a:t>
                </a:r>
                <a:r>
                  <a:rPr kumimoji="1" lang="zh-CN" altLang="en-US" sz="1800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kumimoji="1" lang="en-US" altLang="zh-CN" sz="1800" dirty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8650" indent="-268288" eaLnBrk="1" hangingPunct="1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当前的</a:t>
                </a:r>
                <a:r>
                  <a:rPr kumimoji="1" lang="zh-CN" altLang="en-US" sz="1800" b="1" u="wavyDbl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最短路径</a:t>
                </a: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，与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过往若干次的</a:t>
                </a:r>
                <a:r>
                  <a:rPr kumimoji="1" lang="zh-CN" altLang="en-US" sz="1800" b="1" u="wavyDbl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最短路径</a:t>
                </a:r>
                <a:r>
                  <a:rPr kumimoji="1"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比较，同时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迭代次数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+1</a:t>
                </a:r>
                <a:r>
                  <a:rPr kumimoji="1" lang="zh-CN" altLang="en-US" sz="1800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kumimoji="1" lang="zh-CN" altLang="en-US" sz="1800" b="1" dirty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5206" y="2511379"/>
                <a:ext cx="8143258" cy="1115690"/>
              </a:xfrm>
              <a:prstGeom prst="rect">
                <a:avLst/>
              </a:prstGeom>
              <a:blipFill>
                <a:blip r:embed="rId2"/>
                <a:stretch>
                  <a:fillRect l="-1422" t="-6011" r="-1048" b="-65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605207" y="3887027"/>
            <a:ext cx="6991129" cy="74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457200" indent="-4572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9pPr>
          </a:lstStyle>
          <a:p>
            <a:pPr marL="271463" indent="-271463" eaLnBrk="1" hangingPunct="1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然后，判断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当前迭代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次数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是否等于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设定的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最大迭代次数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2900"/>
              </a:lnSpc>
              <a:buClr>
                <a:srgbClr val="FF0000"/>
              </a:buClr>
              <a:buSzPct val="80000"/>
            </a:pPr>
            <a:r>
              <a:rPr kumimoji="1" lang="en-US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若是，即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停止迭代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输出结果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否则继续进行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下一次迭代。</a:t>
            </a:r>
            <a:endParaRPr kumimoji="1" lang="zh-CN" altLang="en-US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5364088" y="1141908"/>
            <a:ext cx="3384376" cy="824816"/>
          </a:xfrm>
          <a:prstGeom prst="wedgeRoundRectCallout">
            <a:avLst>
              <a:gd name="adj1" fmla="val 8817"/>
              <a:gd name="adj2" fmla="val 106987"/>
              <a:gd name="adj3" fmla="val 16667"/>
            </a:avLst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21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每一只蚂蚁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都有一条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从起点开始，逐个城市搜索后，又回到起点的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路径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。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但，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路径顺序不同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725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08720"/>
            <a:ext cx="3312368" cy="432048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6.2.4  </a:t>
            </a: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蚁群算法的应用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632052" y="1793308"/>
            <a:ext cx="4804044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群</a:t>
            </a:r>
            <a:r>
              <a:rPr lang="zh-CN" altLang="en-US" sz="2000" dirty="0">
                <a:latin typeface="+mn-ea"/>
                <a:ea typeface="+mn-ea"/>
              </a:rPr>
              <a:t>智能研究领域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第一个取得成功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latin typeface="+mn-ea"/>
                <a:ea typeface="+mn-ea"/>
              </a:rPr>
              <a:t>实例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 eaLnBrk="1" hangingPunct="1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一度</a:t>
            </a:r>
            <a:r>
              <a:rPr lang="zh-CN" altLang="en-US" sz="2000" dirty="0">
                <a:latin typeface="+mn-ea"/>
                <a:ea typeface="+mn-ea"/>
              </a:rPr>
              <a:t>成为群智能的</a:t>
            </a:r>
            <a:r>
              <a:rPr lang="zh-CN" altLang="en-US" sz="2000" dirty="0" smtClean="0">
                <a:latin typeface="+mn-ea"/>
                <a:ea typeface="+mn-ea"/>
              </a:rPr>
              <a:t>代名词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 eaLnBrk="1" hangingPunct="1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已广泛</a:t>
            </a:r>
            <a:r>
              <a:rPr lang="zh-CN" altLang="en-US" sz="2000" dirty="0">
                <a:latin typeface="+mn-ea"/>
                <a:ea typeface="+mn-ea"/>
              </a:rPr>
              <a:t>应用于许多优化问题</a:t>
            </a:r>
            <a:r>
              <a:rPr lang="zh-CN" altLang="en-US" sz="2000" dirty="0" smtClean="0">
                <a:latin typeface="+mn-ea"/>
                <a:ea typeface="+mn-ea"/>
              </a:rPr>
              <a:t>中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2852936"/>
            <a:ext cx="4212341" cy="316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60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29848" y="991016"/>
            <a:ext cx="2376264" cy="432048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例：</a:t>
            </a: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旅行商问题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20914" y="1734179"/>
            <a:ext cx="7992529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给定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城市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及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城市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距离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，要求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确定一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条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只经过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每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城市一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次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最短路径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0915" y="2852936"/>
            <a:ext cx="7992529" cy="17953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第一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步：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初始化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80975" indent="-180975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只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蚂蚁随机放到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城市，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每只蚂蚁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禁忌表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所在城市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边信息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信息素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80975" indent="-180975">
              <a:lnSpc>
                <a:spcPts val="32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禁忌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体现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记忆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保证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蚂蚁不会走重复路线，提高效率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1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7318" y="566825"/>
            <a:ext cx="7535082" cy="897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第二步：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构造路径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180975" indent="-180975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时刻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次移动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蚂蚁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城市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转移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城市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的概率：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1790961"/>
            <a:ext cx="3960440" cy="12426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1560" y="3140968"/>
                <a:ext cx="7992888" cy="248285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𝑇𝑎𝑏</m:t>
                    </m:r>
                    <m:sSub>
                      <m:sSubPr>
                        <m:ctrlPr>
                          <a:rPr lang="zh-CN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保存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了</a:t>
                </a:r>
                <a:r>
                  <a:rPr lang="zh-CN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每</a:t>
                </a:r>
                <a:r>
                  <a:rPr lang="zh-CN" altLang="en-US" kern="1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只</a:t>
                </a:r>
                <a:r>
                  <a:rPr lang="zh-CN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</a:t>
                </a:r>
                <a:r>
                  <a:rPr lang="en-US" altLang="zh-CN" i="1" kern="1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zh-CN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已经访问过的城市集合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lang="en-US" altLang="zh-CN" i="1" kern="1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 kern="1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 kern="1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i="1" kern="10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𝑇𝑎𝑏</m:t>
                        </m:r>
                        <m:sSub>
                          <m:sSubPr>
                            <m:ctrlPr>
                              <a:rPr lang="zh-CN" altLang="zh-CN" i="1" kern="10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 kern="10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𝛼</m:t>
                    </m:r>
                    <m:r>
                      <a:rPr lang="en-US" altLang="zh-CN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zh-CN" altLang="en-US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系统参数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，分别表示</a:t>
                </a:r>
                <a:r>
                  <a:rPr lang="zh-CN" altLang="zh-CN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信息素</a:t>
                </a:r>
                <a:r>
                  <a:rPr lang="zh-CN" altLang="en-US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距离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</a:t>
                </a:r>
                <a:r>
                  <a:rPr lang="zh-CN" altLang="zh-CN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蚂蚁选择路径的影响</a:t>
                </a:r>
                <a:r>
                  <a:rPr lang="zh-CN" altLang="zh-CN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程度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kern="1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zh-CN" altLang="en-US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𝝉</m:t>
                        </m:r>
                      </m:e>
                      <m:sub>
                        <m:r>
                          <a:rPr lang="en-US" altLang="zh-CN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边</a:t>
                </a:r>
                <a14:m>
                  <m:oMath xmlns:m="http://schemas.openxmlformats.org/officeDocument/2006/math"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𝑳</m:t>
                    </m:r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𝒋</m:t>
                    </m:r>
                    <m:r>
                      <a:rPr lang="en-US" altLang="zh-CN" b="1" i="1" kern="10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上</a:t>
                </a:r>
                <a:r>
                  <a:rPr lang="zh-CN" altLang="zh-CN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的信息素</a:t>
                </a:r>
                <a:r>
                  <a:rPr lang="zh-CN" altLang="zh-CN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强度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sz="1200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η</m:t>
                        </m:r>
                      </m:e>
                      <m:sub>
                        <m:r>
                          <a:rPr lang="en-US" altLang="zh-CN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zh-CN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城市</a:t>
                </a:r>
                <a:r>
                  <a:rPr lang="en-US" altLang="zh-CN" kern="100" dirty="0" err="1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zh-CN" altLang="zh-CN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到城市</a:t>
                </a:r>
                <a:r>
                  <a:rPr lang="en-US" altLang="zh-CN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j</a:t>
                </a:r>
                <a:r>
                  <a:rPr lang="zh-CN" altLang="zh-CN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的期望</a:t>
                </a:r>
                <a:r>
                  <a:rPr lang="zh-CN" altLang="zh-CN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程度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，由</a:t>
                </a:r>
                <a:r>
                  <a:rPr lang="zh-CN" altLang="zh-CN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启发</a:t>
                </a:r>
                <a:r>
                  <a:rPr lang="zh-CN" altLang="en-US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信息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具体确定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一般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sSub>
                          <m:sSubPr>
                            <m:ctrlPr>
                              <a:rPr lang="zh-CN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en-US" altLang="zh-CN" i="1" kern="1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𝒊𝒋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2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sz="1200" kern="1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算法成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传统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随机</a:t>
                </a:r>
                <a:r>
                  <a:rPr lang="zh-CN" altLang="zh-CN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贪婪算法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最</a:t>
                </a:r>
                <a:r>
                  <a:rPr lang="zh-CN" altLang="zh-CN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邻近城市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选中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概率最大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spcAft>
                    <a:spcPts val="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仅</a:t>
                </a:r>
                <a:r>
                  <a:rPr lang="zh-CN" altLang="zh-CN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根据信息</a:t>
                </a:r>
                <a:r>
                  <a:rPr lang="zh-CN" altLang="en-US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素</a:t>
                </a:r>
                <a:r>
                  <a:rPr lang="zh-CN" altLang="zh-CN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浓度</a:t>
                </a:r>
                <a:r>
                  <a:rPr lang="zh-CN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确定路径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，算法将快速收敛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选出</a:t>
                </a:r>
                <a:r>
                  <a:rPr lang="zh-CN" altLang="zh-CN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kern="1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实际</a:t>
                </a:r>
                <a:r>
                  <a:rPr lang="en-US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Aft>
                    <a:spcPts val="0"/>
                  </a:spcAft>
                  <a:buClr>
                    <a:srgbClr val="FF0000"/>
                  </a:buClr>
                </a:pPr>
                <a:r>
                  <a:rPr lang="en-US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目标有较大差距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正反馈；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实验表明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kern="1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=1~2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kern="10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r>
                  <a:rPr lang="en-US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=2~5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比较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合适</a:t>
                </a:r>
                <a:r>
                  <a:rPr lang="en-US" altLang="zh-CN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sz="1200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140968"/>
                <a:ext cx="7992888" cy="2482859"/>
              </a:xfrm>
              <a:prstGeom prst="rect">
                <a:avLst/>
              </a:prstGeom>
              <a:blipFill rotWithShape="0">
                <a:blip r:embed="rId3"/>
                <a:stretch>
                  <a:fillRect l="-1602" t="-3676" b="-39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063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669132" y="517656"/>
            <a:ext cx="7287244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第三步：</a:t>
            </a:r>
            <a:r>
              <a:rPr lang="zh-CN" altLang="en-US" sz="2400" dirty="0">
                <a:latin typeface="+mn-ea"/>
                <a:ea typeface="+mn-ea"/>
              </a:rPr>
              <a:t>更新</a:t>
            </a:r>
            <a:r>
              <a:rPr lang="zh-CN" altLang="en-US" sz="2400" dirty="0" smtClean="0">
                <a:latin typeface="+mn-ea"/>
                <a:ea typeface="+mn-ea"/>
              </a:rPr>
              <a:t>信息素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          在</a:t>
            </a:r>
            <a:r>
              <a:rPr lang="zh-CN" altLang="en-US" sz="2000" dirty="0">
                <a:latin typeface="+mn-ea"/>
                <a:ea typeface="+mn-ea"/>
              </a:rPr>
              <a:t>所有蚂蚁找到一条合法路径</a:t>
            </a:r>
            <a:r>
              <a:rPr lang="zh-CN" altLang="en-US" sz="2000" dirty="0" smtClean="0">
                <a:latin typeface="+mn-ea"/>
                <a:ea typeface="+mn-ea"/>
              </a:rPr>
              <a:t>后，对</a:t>
            </a:r>
            <a:r>
              <a:rPr lang="zh-CN" altLang="en-US" sz="2000" dirty="0">
                <a:latin typeface="+mn-ea"/>
                <a:ea typeface="+mn-ea"/>
              </a:rPr>
              <a:t>信息进行更新。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780429"/>
            <a:ext cx="4248472" cy="14791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47540" y="3473574"/>
                <a:ext cx="8064943" cy="233403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spcAft>
                    <a:spcPts val="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14:m>
                  <m:oMath xmlns:m="http://schemas.openxmlformats.org/officeDocument/2006/math">
                    <m:r>
                      <a:rPr lang="zh-CN" altLang="en-US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𝝆</m:t>
                    </m:r>
                  </m:oMath>
                </a14:m>
                <a:r>
                  <a:rPr lang="zh-CN" altLang="en-US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信息素的挥发</a:t>
                </a:r>
                <a:r>
                  <a:rPr lang="zh-CN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速率</a:t>
                </a:r>
                <a:r>
                  <a:rPr lang="en-US" altLang="zh-CN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小于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正数</a:t>
                </a:r>
                <a:r>
                  <a:rPr lang="en-US" altLang="zh-CN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一般取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0.5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zh-CN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一方面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防止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信息素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endParaRPr lang="en-US" altLang="zh-CN" kern="1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spcAft>
                    <a:spcPts val="0"/>
                  </a:spcAft>
                  <a:buClr>
                    <a:srgbClr val="FF0000"/>
                  </a:buClr>
                </a:pPr>
                <a:r>
                  <a:rPr lang="en-US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无穷累积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r>
                  <a:rPr lang="zh-CN" altLang="zh-CN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另一方面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是为提高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系统搜索更好可行解的能力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，以免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过早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失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去</a:t>
                </a:r>
                <a:r>
                  <a:rPr lang="en-US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</a:t>
                </a:r>
              </a:p>
              <a:p>
                <a:pPr algn="just"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</a:t>
                </a:r>
                <a:r>
                  <a:rPr lang="zh-CN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探索</a:t>
                </a:r>
                <a:r>
                  <a:rPr lang="zh-CN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新路径的能力。</a:t>
                </a:r>
                <a:endParaRPr lang="en-US" altLang="zh-CN" kern="1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spcAft>
                    <a:spcPts val="6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14:m>
                  <m:oMath xmlns:m="http://schemas.openxmlformats.org/officeDocument/2006/math">
                    <m:r>
                      <a:rPr lang="en-US" altLang="zh-CN" b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∆</m:t>
                    </m:r>
                    <m:sSub>
                      <m:sSubPr>
                        <m:ctrlPr>
                          <a:rPr lang="zh-CN" altLang="zh-CN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𝝉</m:t>
                        </m:r>
                      </m:e>
                      <m:sub>
                        <m:r>
                          <a:rPr lang="en-US" altLang="zh-CN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b="1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</a:t>
                </a:r>
                <a:r>
                  <a:rPr lang="zh-CN" altLang="zh-CN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在本次运行</a:t>
                </a:r>
                <a:r>
                  <a:rPr lang="zh-CN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，释放在</a:t>
                </a:r>
                <a:r>
                  <a:rPr lang="zh-CN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en-US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L(</a:t>
                </a:r>
                <a:r>
                  <a:rPr lang="en-US" altLang="zh-CN" b="1" kern="1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i,j</a:t>
                </a:r>
                <a:r>
                  <a:rPr lang="en-US" altLang="zh-CN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上的信息素</a:t>
                </a:r>
                <a:r>
                  <a:rPr lang="zh-CN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强度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spcAft>
                    <a:spcPts val="6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14:m>
                  <m:oMath xmlns:m="http://schemas.openxmlformats.org/officeDocument/2006/math">
                    <m:r>
                      <a:rPr lang="en-US" altLang="zh-CN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∆</m:t>
                    </m:r>
                    <m:sSubSup>
                      <m:sSubSupPr>
                        <m:ctrlPr>
                          <a:rPr lang="zh-CN" altLang="zh-CN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𝝉</m:t>
                        </m:r>
                      </m:e>
                      <m:sub>
                        <m:r>
                          <a:rPr lang="en-US" altLang="zh-CN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𝒊𝒋</m:t>
                        </m:r>
                      </m:sub>
                      <m:sup>
                        <m:r>
                          <a:rPr lang="en-US" altLang="zh-CN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𝒌</m:t>
                        </m:r>
                      </m:sup>
                    </m:sSubSup>
                  </m:oMath>
                </a14:m>
                <a:r>
                  <a:rPr lang="zh-CN" altLang="en-US" b="1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</a:t>
                </a:r>
                <a:r>
                  <a:rPr lang="en-US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释放</a:t>
                </a:r>
                <a:r>
                  <a:rPr lang="zh-CN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在边</a:t>
                </a:r>
                <a:r>
                  <a:rPr lang="en-US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L(</a:t>
                </a:r>
                <a:r>
                  <a:rPr lang="en-US" altLang="zh-CN" b="1" kern="1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i,j</a:t>
                </a:r>
                <a:r>
                  <a:rPr lang="en-US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上</a:t>
                </a:r>
                <a:r>
                  <a:rPr lang="zh-CN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信息素</a:t>
                </a:r>
                <a:r>
                  <a:rPr lang="zh-CN" altLang="zh-CN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强度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spcAft>
                    <a:spcPts val="6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𝑸</m:t>
                    </m:r>
                  </m:oMath>
                </a14:m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蚂蚁</a:t>
                </a:r>
                <a:r>
                  <a:rPr lang="zh-CN" altLang="en-US" b="1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所留轨迹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正的常数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10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10000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）。</a:t>
                </a:r>
                <a:endParaRPr lang="en-US" altLang="zh-CN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spcAft>
                    <a:spcPts val="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：第</a:t>
                </a:r>
                <a:r>
                  <a:rPr lang="en-US" altLang="zh-CN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只蚂蚁在本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次移动中，所</a:t>
                </a:r>
                <a:r>
                  <a:rPr lang="zh-CN" altLang="en-US" kern="1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走过的</a:t>
                </a:r>
                <a:r>
                  <a:rPr lang="zh-CN" altLang="en-US" b="1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路径长度之和</a:t>
                </a:r>
                <a:r>
                  <a:rPr lang="zh-CN" altLang="en-US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540" y="3473574"/>
                <a:ext cx="8064943" cy="2334037"/>
              </a:xfrm>
              <a:prstGeom prst="rect">
                <a:avLst/>
              </a:prstGeom>
              <a:blipFill rotWithShape="0">
                <a:blip r:embed="rId3"/>
                <a:stretch>
                  <a:fillRect l="-1436" t="-3916" r="-1814" b="-5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893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1560" y="1916832"/>
            <a:ext cx="8149783" cy="14821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第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四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步：</a:t>
            </a:r>
            <a:r>
              <a:rPr lang="zh-CN" altLang="en-US" sz="2400" dirty="0" smtClean="0">
                <a:latin typeface="+mn-ea"/>
                <a:ea typeface="+mn-ea"/>
              </a:rPr>
              <a:t>输出结果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180975" indent="-180975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</a:rPr>
              <a:t>若迭代次数小于预定的迭代次数，且无退化行为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找到的都是相同解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，转步骤二。否则，输出当前的最优解。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3036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643554" y="980728"/>
            <a:ext cx="3640414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典型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群智能优化算法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19"/>
          <p:cNvGrpSpPr>
            <a:grpSpLocks/>
          </p:cNvGrpSpPr>
          <p:nvPr/>
        </p:nvGrpSpPr>
        <p:grpSpPr bwMode="auto">
          <a:xfrm>
            <a:off x="1835150" y="1885950"/>
            <a:ext cx="5307013" cy="3865563"/>
            <a:chOff x="1641524" y="1885934"/>
            <a:chExt cx="5306739" cy="3865122"/>
          </a:xfrm>
        </p:grpSpPr>
        <p:sp>
          <p:nvSpPr>
            <p:cNvPr id="6" name="矩形 5"/>
            <p:cNvSpPr/>
            <p:nvPr/>
          </p:nvSpPr>
          <p:spPr>
            <a:xfrm>
              <a:off x="1641524" y="5473275"/>
              <a:ext cx="3435173" cy="277781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  <a:defRPr/>
              </a:pPr>
              <a:r>
                <a:rPr lang="zh-CN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猫群算法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</a:t>
              </a:r>
              <a:r>
                <a:rPr lang="zh-CN" altLang="zh-CN" sz="1800" b="1" dirty="0" smtClean="0">
                  <a:latin typeface="+mn-ea"/>
                  <a:ea typeface="+mn-ea"/>
                </a:rPr>
                <a:t>模拟猫的行为动作</a:t>
              </a:r>
              <a:endPara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641524" y="1885934"/>
              <a:ext cx="3435173" cy="277781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  <a:defRPr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蚁群算法</a:t>
              </a:r>
              <a:r>
                <a:rPr lang="zh-CN" altLang="en-US" sz="18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zh-CN" sz="1800" b="1" dirty="0" smtClean="0">
                  <a:latin typeface="+mn-ea"/>
                  <a:ea typeface="+mn-ea"/>
                </a:rPr>
                <a:t>模拟蚂蚁觅食过程</a:t>
              </a:r>
              <a:endPara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641524" y="2504988"/>
              <a:ext cx="3679635" cy="27619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  <a:defRPr/>
              </a:pPr>
              <a:r>
                <a:rPr lang="zh-CN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粒子群算法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</a:t>
              </a:r>
              <a:r>
                <a:rPr lang="zh-CN" altLang="zh-CN" sz="1800" b="1" dirty="0" smtClean="0">
                  <a:latin typeface="+mn-ea"/>
                  <a:ea typeface="+mn-ea"/>
                </a:rPr>
                <a:t>模拟鸟群觅食过程</a:t>
              </a:r>
              <a:endPara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1641524" y="3106583"/>
              <a:ext cx="4811465" cy="27619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  <a:defRPr/>
              </a:pPr>
              <a:r>
                <a:rPr lang="zh-CN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免疫算法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</a:t>
              </a:r>
              <a:r>
                <a:rPr lang="zh-CN" altLang="zh-CN" sz="1800" b="1" dirty="0" smtClean="0">
                  <a:latin typeface="+mn-ea"/>
                  <a:ea typeface="+mn-ea"/>
                </a:rPr>
                <a:t>模拟生物免疫系统工作机理</a:t>
              </a:r>
              <a:endPara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1641524" y="3703415"/>
              <a:ext cx="4298728" cy="276193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  <a:defRPr/>
              </a:pPr>
              <a:r>
                <a:rPr lang="zh-CN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细菌觅食算法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</a:t>
              </a:r>
              <a:r>
                <a:rPr lang="zh-CN" altLang="zh-CN" sz="1800" b="1" dirty="0" smtClean="0">
                  <a:latin typeface="+mn-ea"/>
                  <a:ea typeface="+mn-ea"/>
                </a:rPr>
                <a:t>模拟大肠杆菌觅食行为</a:t>
              </a:r>
              <a:endPara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641524" y="4892316"/>
              <a:ext cx="3679635" cy="277781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  <a:defRPr/>
              </a:pPr>
              <a:r>
                <a:rPr lang="zh-CN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蜂群算法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</a:t>
              </a:r>
              <a:r>
                <a:rPr lang="zh-CN" altLang="zh-CN" sz="1800" b="1" dirty="0" smtClean="0">
                  <a:latin typeface="+mn-ea"/>
                  <a:ea typeface="+mn-ea"/>
                </a:rPr>
                <a:t>模拟蜂群的采蜜行为</a:t>
              </a:r>
              <a:endPara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641524" y="4311357"/>
              <a:ext cx="5306739" cy="276967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  <a:defRPr/>
              </a:pPr>
              <a:r>
                <a:rPr lang="zh-CN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鱼群算法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</a:t>
              </a:r>
              <a:r>
                <a:rPr lang="zh-CN" altLang="zh-CN" sz="1800" b="1" dirty="0" smtClean="0">
                  <a:latin typeface="+mn-ea"/>
                  <a:ea typeface="+mn-ea"/>
                </a:rPr>
                <a:t>模拟鱼群的觅食、群聚和追尾行为</a:t>
              </a:r>
              <a:endParaRPr lang="en-US" altLang="zh-CN" sz="1800" b="1" dirty="0" smtClean="0">
                <a:latin typeface="+mn-ea"/>
                <a:ea typeface="+mn-ea"/>
              </a:endParaRPr>
            </a:p>
          </p:txBody>
        </p:sp>
      </p:grpSp>
      <p:grpSp>
        <p:nvGrpSpPr>
          <p:cNvPr id="13" name="组合 20"/>
          <p:cNvGrpSpPr>
            <a:grpSpLocks/>
          </p:cNvGrpSpPr>
          <p:nvPr/>
        </p:nvGrpSpPr>
        <p:grpSpPr bwMode="auto">
          <a:xfrm>
            <a:off x="723900" y="1752600"/>
            <a:ext cx="968375" cy="4130675"/>
            <a:chOff x="635785" y="1753180"/>
            <a:chExt cx="967742" cy="4130415"/>
          </a:xfrm>
        </p:grpSpPr>
        <p:pic>
          <p:nvPicPr>
            <p:cNvPr id="14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500" y="2969807"/>
              <a:ext cx="960313" cy="5549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500" y="3567905"/>
              <a:ext cx="960313" cy="546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" descr="https://timgsa.baidu.com/timg?image&amp;quality=80&amp;size=b9999_10000&amp;sec=1604421781745&amp;di=d7930c39503c28d531ac1b851dea0315&amp;imgtype=0&amp;src=http%3A%2F%2Fimg.mp.itc.cn%2Fupload%2F20161230%2F1d399a4c5a504ce0b657a1c3f9881340_th.jpe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61" y="1753180"/>
              <a:ext cx="958252" cy="534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61" y="2348179"/>
              <a:ext cx="958252" cy="590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785" y="4174692"/>
              <a:ext cx="967742" cy="542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8" descr="https://timgsa.baidu.com/timg?image&amp;quality=80&amp;size=b9999_10000&amp;sec=1604422211531&amp;di=6ec1737bd153d4aaa995c70990064895&amp;imgtype=0&amp;src=http%3A%2F%2Fpics1.baidu.com%2Ffeed%2F11385343fbf2b2119e39c5647c41493e0dd78ec8.jpeg%3Ftoken%3D4a66af62c19050fa73ea446d2aa2693e%26s%3DD80AAA55103140255C24E27F0300207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61" y="4787322"/>
              <a:ext cx="958252" cy="4877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图片 1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561" y="5349786"/>
              <a:ext cx="958252" cy="5338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组合 2"/>
          <p:cNvGrpSpPr/>
          <p:nvPr/>
        </p:nvGrpSpPr>
        <p:grpSpPr>
          <a:xfrm>
            <a:off x="5652120" y="544596"/>
            <a:ext cx="2932083" cy="923330"/>
            <a:chOff x="5622433" y="519063"/>
            <a:chExt cx="2932083" cy="923330"/>
          </a:xfrm>
        </p:grpSpPr>
        <p:sp>
          <p:nvSpPr>
            <p:cNvPr id="21" name="矩形 20"/>
            <p:cNvSpPr>
              <a:spLocks noChangeArrowheads="1"/>
            </p:cNvSpPr>
            <p:nvPr/>
          </p:nvSpPr>
          <p:spPr bwMode="auto">
            <a:xfrm>
              <a:off x="6948264" y="519063"/>
              <a:ext cx="1606252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 marL="0" indent="0">
                <a:lnSpc>
                  <a:spcPct val="150000"/>
                </a:lnSpc>
                <a:buClr>
                  <a:srgbClr val="FF0000"/>
                </a:buClr>
              </a:pP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仿生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过程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算法</a:t>
              </a:r>
              <a:endPara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150000"/>
                </a:lnSpc>
                <a:buClr>
                  <a:srgbClr val="FF0000"/>
                </a:buClr>
              </a:pP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仿生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行为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算法</a:t>
              </a:r>
            </a:p>
          </p:txBody>
        </p:sp>
        <p:sp>
          <p:nvSpPr>
            <p:cNvPr id="22" name="矩形 21"/>
            <p:cNvSpPr>
              <a:spLocks noChangeArrowheads="1"/>
            </p:cNvSpPr>
            <p:nvPr/>
          </p:nvSpPr>
          <p:spPr bwMode="auto">
            <a:xfrm>
              <a:off x="5622433" y="814804"/>
              <a:ext cx="111202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生物模拟</a:t>
              </a:r>
              <a:endPara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左大括号 1"/>
            <p:cNvSpPr/>
            <p:nvPr/>
          </p:nvSpPr>
          <p:spPr bwMode="auto">
            <a:xfrm>
              <a:off x="6760747" y="701403"/>
              <a:ext cx="149799" cy="613077"/>
            </a:xfrm>
            <a:prstGeom prst="leftBrace">
              <a:avLst>
                <a:gd name="adj1" fmla="val 34467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3025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99" y="346728"/>
            <a:ext cx="3779153" cy="6031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22061"/>
            <a:ext cx="3960440" cy="60560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046" y="332656"/>
            <a:ext cx="3061434" cy="44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681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30816" y="971936"/>
            <a:ext cx="1512168" cy="447998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800" b="1" dirty="0" smtClean="0"/>
              <a:t>过程详解</a:t>
            </a:r>
          </a:p>
        </p:txBody>
      </p:sp>
      <p:sp>
        <p:nvSpPr>
          <p:cNvPr id="5" name="矩形 4"/>
          <p:cNvSpPr/>
          <p:nvPr/>
        </p:nvSpPr>
        <p:spPr>
          <a:xfrm>
            <a:off x="613233" y="1746440"/>
            <a:ext cx="5479728" cy="4290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个城市的不对称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TSP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问题（设：</a:t>
            </a:r>
            <a:r>
              <a:rPr lang="en-US" altLang="zh-CN" sz="2000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err="1" smtClean="0">
                <a:solidFill>
                  <a:schemeClr val="tx1"/>
                </a:solidFill>
                <a:latin typeface="+mn-ea"/>
              </a:rPr>
              <a:t>→</a:t>
            </a:r>
            <a:r>
              <a:rPr lang="en-US" altLang="zh-CN" sz="2000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dirty="0" err="1" smtClean="0">
                <a:solidFill>
                  <a:schemeClr val="tx1"/>
                </a:solidFill>
                <a:latin typeface="+mn-ea"/>
              </a:rPr>
              <a:t>≠</a:t>
            </a:r>
            <a:r>
              <a:rPr lang="en-US" altLang="zh-CN" sz="2000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altLang="zh-CN" sz="2000" b="1" dirty="0" err="1" smtClean="0">
                <a:solidFill>
                  <a:schemeClr val="tx1"/>
                </a:solidFill>
                <a:latin typeface="+mn-ea"/>
              </a:rPr>
              <a:t>→</a:t>
            </a:r>
            <a:r>
              <a:rPr lang="en-US" altLang="zh-CN" sz="2000" b="1" i="1" dirty="0" err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）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208" y="1613951"/>
            <a:ext cx="2119063" cy="196973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3797842" y="620688"/>
            <a:ext cx="4765429" cy="864096"/>
            <a:chOff x="3797842" y="620688"/>
            <a:chExt cx="4765429" cy="86409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5185" y="620688"/>
              <a:ext cx="3298086" cy="864096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3797842" y="867928"/>
              <a:ext cx="1512168" cy="31386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b="1" dirty="0" smtClean="0">
                  <a:solidFill>
                    <a:srgbClr val="FF0000"/>
                  </a:solidFill>
                </a:rPr>
                <a:t>转移概率</a:t>
              </a:r>
              <a:r>
                <a:rPr lang="zh-CN" altLang="en-US" b="1" dirty="0" smtClean="0">
                  <a:solidFill>
                    <a:schemeClr val="tx1"/>
                  </a:solidFill>
                </a:rPr>
                <a:t>：</a:t>
              </a:r>
              <a:endParaRPr lang="zh-CN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648400" y="2175456"/>
            <a:ext cx="4859704" cy="301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、第一次迭代第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只蚂蚁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</a:rPr>
              <a:t>（第</a:t>
            </a:r>
            <a:r>
              <a:rPr lang="en-US" altLang="zh-CN" sz="1600" b="1" dirty="0" smtClean="0">
                <a:solidFill>
                  <a:srgbClr val="0000FF"/>
                </a:solidFill>
                <a:latin typeface="+mn-ea"/>
              </a:rPr>
              <a:t>1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</a:rPr>
              <a:t>只蚂蚁放在起点</a:t>
            </a:r>
            <a:r>
              <a:rPr lang="en-US" altLang="zh-CN" sz="1600" b="1" dirty="0" smtClean="0">
                <a:solidFill>
                  <a:srgbClr val="0000FF"/>
                </a:solidFill>
                <a:latin typeface="+mn-ea"/>
              </a:rPr>
              <a:t>A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</a:rPr>
              <a:t>）</a:t>
            </a:r>
            <a:endParaRPr lang="zh-CN" altLang="en-US" sz="16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278" y="3789040"/>
            <a:ext cx="2294617" cy="2232248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648400" y="2598816"/>
            <a:ext cx="5795808" cy="2270343"/>
            <a:chOff x="648400" y="2598816"/>
            <a:chExt cx="5795808" cy="227034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8400" y="2598816"/>
              <a:ext cx="3059504" cy="2270343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p:cxnSp>
          <p:nvCxnSpPr>
            <p:cNvPr id="41" name="直接箭头连接符 40"/>
            <p:cNvCxnSpPr/>
            <p:nvPr/>
          </p:nvCxnSpPr>
          <p:spPr bwMode="auto">
            <a:xfrm>
              <a:off x="3707904" y="4437112"/>
              <a:ext cx="273630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7" name="组合 66"/>
          <p:cNvGrpSpPr/>
          <p:nvPr/>
        </p:nvGrpSpPr>
        <p:grpSpPr>
          <a:xfrm>
            <a:off x="3834375" y="2598372"/>
            <a:ext cx="2681841" cy="2308506"/>
            <a:chOff x="3834375" y="2598372"/>
            <a:chExt cx="2681841" cy="2308506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4375" y="2598372"/>
              <a:ext cx="2323279" cy="1748870"/>
            </a:xfrm>
            <a:prstGeom prst="rect">
              <a:avLst/>
            </a:prstGeom>
            <a:ln>
              <a:solidFill>
                <a:srgbClr val="0000FF"/>
              </a:solidFill>
              <a:prstDash val="dash"/>
            </a:ln>
          </p:spPr>
        </p:pic>
        <p:grpSp>
          <p:nvGrpSpPr>
            <p:cNvPr id="50" name="组合 49"/>
            <p:cNvGrpSpPr/>
            <p:nvPr/>
          </p:nvGrpSpPr>
          <p:grpSpPr>
            <a:xfrm>
              <a:off x="4920610" y="4342244"/>
              <a:ext cx="1595606" cy="564634"/>
              <a:chOff x="4920610" y="4342244"/>
              <a:chExt cx="1595606" cy="564634"/>
            </a:xfrm>
          </p:grpSpPr>
          <p:cxnSp>
            <p:nvCxnSpPr>
              <p:cNvPr id="46" name="直接连接符 45"/>
              <p:cNvCxnSpPr/>
              <p:nvPr/>
            </p:nvCxnSpPr>
            <p:spPr bwMode="auto">
              <a:xfrm>
                <a:off x="4920610" y="4342244"/>
                <a:ext cx="0" cy="564634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直接箭头连接符 47"/>
              <p:cNvCxnSpPr/>
              <p:nvPr/>
            </p:nvCxnSpPr>
            <p:spPr bwMode="auto">
              <a:xfrm>
                <a:off x="4920610" y="4906878"/>
                <a:ext cx="159560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pic>
        <p:nvPicPr>
          <p:cNvPr id="55" name="图片 5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72238" y="5052232"/>
            <a:ext cx="1218413" cy="1005438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6403" y="5025510"/>
            <a:ext cx="3343624" cy="534018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874" y="164615"/>
            <a:ext cx="7208955" cy="374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84709" y="5664791"/>
            <a:ext cx="2714119" cy="40193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4" name="组合 13"/>
          <p:cNvGrpSpPr/>
          <p:nvPr/>
        </p:nvGrpSpPr>
        <p:grpSpPr>
          <a:xfrm>
            <a:off x="1259632" y="1287055"/>
            <a:ext cx="4248472" cy="1772761"/>
            <a:chOff x="1259632" y="1287055"/>
            <a:chExt cx="4248472" cy="1772761"/>
          </a:xfrm>
        </p:grpSpPr>
        <p:sp>
          <p:nvSpPr>
            <p:cNvPr id="2" name="矩形 1"/>
            <p:cNvSpPr/>
            <p:nvPr/>
          </p:nvSpPr>
          <p:spPr bwMode="auto">
            <a:xfrm>
              <a:off x="1259632" y="2843792"/>
              <a:ext cx="1152128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Rectangle 2"/>
            <p:cNvSpPr txBox="1">
              <a:spLocks noChangeArrowheads="1"/>
            </p:cNvSpPr>
            <p:nvPr/>
          </p:nvSpPr>
          <p:spPr bwMode="auto">
            <a:xfrm>
              <a:off x="2411760" y="1287055"/>
              <a:ext cx="3096344" cy="221243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prstDash val="sys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 dirty="0" smtClean="0">
                  <a:latin typeface="+mn-ea"/>
                  <a:ea typeface="+mn-ea"/>
                </a:rPr>
                <a:t>A</a:t>
              </a:r>
              <a:r>
                <a:rPr lang="zh-CN" altLang="en-US" sz="1600" b="1" dirty="0" smtClean="0">
                  <a:latin typeface="+mn-ea"/>
                  <a:ea typeface="+mn-ea"/>
                </a:rPr>
                <a:t>出发所有路径长度</a:t>
              </a:r>
              <a:r>
                <a:rPr lang="en-US" altLang="zh-CN" sz="1600" b="1" dirty="0" smtClean="0">
                  <a:latin typeface="+mn-ea"/>
                  <a:ea typeface="+mn-ea"/>
                </a:rPr>
                <a:t>(AB+AC+AD+AE)</a:t>
              </a:r>
              <a:endParaRPr lang="zh-CN" altLang="en-US" sz="1600" b="1" dirty="0" smtClean="0">
                <a:latin typeface="+mn-ea"/>
                <a:ea typeface="+mn-ea"/>
              </a:endParaRPr>
            </a:p>
          </p:txBody>
        </p:sp>
        <p:cxnSp>
          <p:nvCxnSpPr>
            <p:cNvPr id="13" name="直接箭头连接符 12"/>
            <p:cNvCxnSpPr>
              <a:endCxn id="23" idx="1"/>
            </p:cNvCxnSpPr>
            <p:nvPr/>
          </p:nvCxnSpPr>
          <p:spPr bwMode="auto">
            <a:xfrm flipV="1">
              <a:off x="2142984" y="1397677"/>
              <a:ext cx="268776" cy="1446116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972238" y="6199210"/>
                <a:ext cx="363102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𝑻𝒂𝒃𝒖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只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蚂蚁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本次搜索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最优路径</a:t>
                </a:r>
                <a:endPara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238" y="6199210"/>
                <a:ext cx="3631025" cy="246221"/>
              </a:xfrm>
              <a:prstGeom prst="rect">
                <a:avLst/>
              </a:prstGeom>
              <a:blipFill rotWithShape="0">
                <a:blip r:embed="rId11"/>
                <a:stretch>
                  <a:fillRect l="-2185" t="-30000" r="-2521" b="-5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76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7936" y="1135208"/>
            <a:ext cx="4798160" cy="301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dirty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、第一次迭代第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只蚂蚁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</a:rPr>
              <a:t>（第</a:t>
            </a:r>
            <a:r>
              <a:rPr lang="en-US" altLang="zh-CN" sz="1600" dirty="0" smtClean="0">
                <a:solidFill>
                  <a:srgbClr val="0000FF"/>
                </a:solidFill>
                <a:latin typeface="+mn-ea"/>
              </a:rPr>
              <a:t>2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</a:rPr>
              <a:t>只蚂蚁放在起点</a:t>
            </a:r>
            <a:r>
              <a:rPr lang="en-US" altLang="zh-CN" sz="1600" dirty="0" smtClean="0">
                <a:solidFill>
                  <a:srgbClr val="0000FF"/>
                </a:solidFill>
                <a:latin typeface="+mn-ea"/>
              </a:rPr>
              <a:t>B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</a:rPr>
              <a:t>）</a:t>
            </a:r>
            <a:endParaRPr lang="zh-CN" altLang="en-US" sz="1600" b="1" dirty="0">
              <a:solidFill>
                <a:srgbClr val="0000FF"/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57" y="1772816"/>
            <a:ext cx="3378479" cy="32034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477" y="2375971"/>
            <a:ext cx="864096" cy="890510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741" y="3371103"/>
            <a:ext cx="864831" cy="676490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741" y="4124960"/>
            <a:ext cx="864831" cy="46330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7944" y="4698729"/>
            <a:ext cx="859628" cy="248053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232316"/>
            <a:ext cx="1942685" cy="180578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84067" y="2381750"/>
            <a:ext cx="3561509" cy="54319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6242" y="3222029"/>
            <a:ext cx="3372888" cy="48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93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584" y="1772815"/>
            <a:ext cx="3240360" cy="301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、第一次迭代第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</a:rPr>
              <a:t>3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只蚂蚁（起点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</a:rPr>
              <a:t>C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）</a:t>
            </a:r>
            <a:endParaRPr lang="zh-CN" altLang="en-US" sz="1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231240"/>
            <a:ext cx="1592908" cy="15026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280" y="332656"/>
            <a:ext cx="1328198" cy="12346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9" name="矩形 8"/>
          <p:cNvSpPr/>
          <p:nvPr/>
        </p:nvSpPr>
        <p:spPr>
          <a:xfrm>
            <a:off x="4932040" y="1772816"/>
            <a:ext cx="3180819" cy="301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、第一次迭代第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</a:rPr>
              <a:t>4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只蚂蚁（起点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</a:rPr>
              <a:t>D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）</a:t>
            </a:r>
            <a:endParaRPr lang="zh-CN" altLang="en-US" sz="1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2224905"/>
            <a:ext cx="1496639" cy="141700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915816" y="3800178"/>
            <a:ext cx="3180819" cy="301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1600" dirty="0" smtClean="0">
                <a:solidFill>
                  <a:srgbClr val="FF0000"/>
                </a:solidFill>
                <a:latin typeface="+mn-ea"/>
              </a:rPr>
              <a:t>5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、第一次迭代第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</a:rPr>
              <a:t>5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只蚂蚁（起点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</a:rPr>
              <a:t>E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）</a:t>
            </a:r>
            <a:endParaRPr lang="zh-CN" altLang="en-US" sz="1600" b="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4149206"/>
            <a:ext cx="1699582" cy="160383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908799" y="2348880"/>
            <a:ext cx="16719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路径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CBAEDC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14759" y="2344559"/>
            <a:ext cx="16719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路径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DEABCD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16786" y="4365104"/>
            <a:ext cx="165910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路径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EDCBAE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7936" y="1135208"/>
            <a:ext cx="5014184" cy="301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注：此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5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只蚂蚁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为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第一次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并行搜索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群体求解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4026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11560" y="1772816"/>
                <a:ext cx="792088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第一次迭代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5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只蚂蚁完成，更新信息素，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信息素挥发系数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取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𝝆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𝟓</m:t>
                    </m:r>
                  </m:oMath>
                </a14:m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72816"/>
                <a:ext cx="7920880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1615" t="-30000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2636912"/>
            <a:ext cx="5616624" cy="418099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89555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6418" y="1104999"/>
            <a:ext cx="696991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/>
              <a:t>第一代</a:t>
            </a:r>
            <a:r>
              <a:rPr lang="zh-CN" altLang="en-US" sz="2000" dirty="0" smtClean="0"/>
              <a:t>蚂蚁</a:t>
            </a:r>
            <a:r>
              <a:rPr lang="zh-CN" altLang="en-US" sz="2000" dirty="0"/>
              <a:t>完成</a:t>
            </a:r>
            <a:r>
              <a:rPr lang="zh-CN" altLang="en-US" sz="2000" dirty="0" smtClean="0"/>
              <a:t>搜索，</a:t>
            </a:r>
            <a:r>
              <a:rPr lang="zh-CN" altLang="en-US" sz="2000" dirty="0"/>
              <a:t>重新随机生成</a:t>
            </a:r>
            <a:r>
              <a:rPr lang="zh-CN" altLang="en-US" sz="2000" dirty="0">
                <a:solidFill>
                  <a:srgbClr val="FF0000"/>
                </a:solidFill>
              </a:rPr>
              <a:t>第二代蚂蚁</a:t>
            </a:r>
            <a:r>
              <a:rPr lang="zh-CN" altLang="en-US" sz="2000" dirty="0"/>
              <a:t>进行</a:t>
            </a:r>
            <a:r>
              <a:rPr lang="zh-CN" altLang="en-US" sz="2000" dirty="0" smtClean="0"/>
              <a:t>迭代：</a:t>
            </a:r>
            <a:endParaRPr lang="zh-CN" altLang="en-US" sz="2000" dirty="0"/>
          </a:p>
        </p:txBody>
      </p:sp>
      <p:grpSp>
        <p:nvGrpSpPr>
          <p:cNvPr id="17" name="组合 16"/>
          <p:cNvGrpSpPr/>
          <p:nvPr/>
        </p:nvGrpSpPr>
        <p:grpSpPr>
          <a:xfrm>
            <a:off x="683568" y="1914025"/>
            <a:ext cx="2584266" cy="2091039"/>
            <a:chOff x="619582" y="1821312"/>
            <a:chExt cx="2584266" cy="2091039"/>
          </a:xfrm>
        </p:grpSpPr>
        <p:sp>
          <p:nvSpPr>
            <p:cNvPr id="5" name="矩形 4"/>
            <p:cNvSpPr/>
            <p:nvPr/>
          </p:nvSpPr>
          <p:spPr>
            <a:xfrm>
              <a:off x="626418" y="2191232"/>
              <a:ext cx="257743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dirty="0" smtClean="0">
                  <a:latin typeface="+mn-ea"/>
                  <a:ea typeface="+mn-ea"/>
                </a:rPr>
                <a:t>1</a:t>
              </a:r>
              <a:r>
                <a:rPr lang="zh-CN" altLang="en-US" dirty="0" smtClean="0">
                  <a:latin typeface="+mn-ea"/>
                  <a:ea typeface="+mn-ea"/>
                </a:rPr>
                <a:t>、第二</a:t>
              </a:r>
              <a:r>
                <a:rPr lang="zh-CN" altLang="en-US" dirty="0">
                  <a:latin typeface="+mn-ea"/>
                  <a:ea typeface="+mn-ea"/>
                </a:rPr>
                <a:t>次迭代</a:t>
              </a:r>
              <a:r>
                <a:rPr lang="zh-CN" altLang="en-US" dirty="0" smtClean="0">
                  <a:latin typeface="+mn-ea"/>
                  <a:ea typeface="+mn-ea"/>
                </a:rPr>
                <a:t>第</a:t>
              </a:r>
              <a:r>
                <a:rPr lang="en-US" altLang="zh-CN" dirty="0" smtClean="0">
                  <a:latin typeface="+mn-ea"/>
                  <a:ea typeface="+mn-ea"/>
                </a:rPr>
                <a:t>1</a:t>
              </a:r>
              <a:r>
                <a:rPr lang="zh-CN" altLang="en-US" dirty="0" smtClean="0">
                  <a:latin typeface="+mn-ea"/>
                  <a:ea typeface="+mn-ea"/>
                </a:rPr>
                <a:t>只</a:t>
              </a:r>
              <a:r>
                <a:rPr lang="zh-CN" altLang="en-US" dirty="0">
                  <a:latin typeface="+mn-ea"/>
                  <a:ea typeface="+mn-ea"/>
                </a:rPr>
                <a:t>蚂蚁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626418" y="1821312"/>
              <a:ext cx="84923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同理：</a:t>
              </a:r>
              <a:endParaRPr lang="zh-CN" altLang="en-US" sz="20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626418" y="2549286"/>
              <a:ext cx="257743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dirty="0">
                  <a:latin typeface="+mn-ea"/>
                  <a:ea typeface="+mn-ea"/>
                </a:rPr>
                <a:t>2</a:t>
              </a:r>
              <a:r>
                <a:rPr lang="zh-CN" altLang="en-US" dirty="0" smtClean="0">
                  <a:latin typeface="+mn-ea"/>
                  <a:ea typeface="+mn-ea"/>
                </a:rPr>
                <a:t>、第二</a:t>
              </a:r>
              <a:r>
                <a:rPr lang="zh-CN" altLang="en-US" dirty="0">
                  <a:latin typeface="+mn-ea"/>
                  <a:ea typeface="+mn-ea"/>
                </a:rPr>
                <a:t>次迭代</a:t>
              </a:r>
              <a:r>
                <a:rPr lang="zh-CN" altLang="en-US" dirty="0" smtClean="0">
                  <a:latin typeface="+mn-ea"/>
                  <a:ea typeface="+mn-ea"/>
                </a:rPr>
                <a:t>第</a:t>
              </a:r>
              <a:r>
                <a:rPr lang="en-US" altLang="zh-CN" dirty="0" smtClean="0">
                  <a:latin typeface="+mn-ea"/>
                  <a:ea typeface="+mn-ea"/>
                </a:rPr>
                <a:t>2</a:t>
              </a:r>
              <a:r>
                <a:rPr lang="zh-CN" altLang="en-US" dirty="0" smtClean="0">
                  <a:latin typeface="+mn-ea"/>
                  <a:ea typeface="+mn-ea"/>
                </a:rPr>
                <a:t>只</a:t>
              </a:r>
              <a:r>
                <a:rPr lang="zh-CN" altLang="en-US" dirty="0">
                  <a:latin typeface="+mn-ea"/>
                  <a:ea typeface="+mn-ea"/>
                </a:rPr>
                <a:t>蚂蚁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26418" y="2910153"/>
              <a:ext cx="257743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dirty="0">
                  <a:latin typeface="+mn-ea"/>
                  <a:ea typeface="+mn-ea"/>
                </a:rPr>
                <a:t>3</a:t>
              </a:r>
              <a:r>
                <a:rPr lang="zh-CN" altLang="en-US" dirty="0" smtClean="0">
                  <a:latin typeface="+mn-ea"/>
                  <a:ea typeface="+mn-ea"/>
                </a:rPr>
                <a:t>、第二</a:t>
              </a:r>
              <a:r>
                <a:rPr lang="zh-CN" altLang="en-US" dirty="0">
                  <a:latin typeface="+mn-ea"/>
                  <a:ea typeface="+mn-ea"/>
                </a:rPr>
                <a:t>次迭代</a:t>
              </a:r>
              <a:r>
                <a:rPr lang="zh-CN" altLang="en-US" dirty="0" smtClean="0">
                  <a:latin typeface="+mn-ea"/>
                  <a:ea typeface="+mn-ea"/>
                </a:rPr>
                <a:t>第</a:t>
              </a:r>
              <a:r>
                <a:rPr lang="en-US" altLang="zh-CN" dirty="0" smtClean="0">
                  <a:latin typeface="+mn-ea"/>
                  <a:ea typeface="+mn-ea"/>
                </a:rPr>
                <a:t>3</a:t>
              </a:r>
              <a:r>
                <a:rPr lang="zh-CN" altLang="en-US" dirty="0" smtClean="0">
                  <a:latin typeface="+mn-ea"/>
                  <a:ea typeface="+mn-ea"/>
                </a:rPr>
                <a:t>只</a:t>
              </a:r>
              <a:r>
                <a:rPr lang="zh-CN" altLang="en-US" dirty="0">
                  <a:latin typeface="+mn-ea"/>
                  <a:ea typeface="+mn-ea"/>
                </a:rPr>
                <a:t>蚂蚁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619582" y="3265976"/>
              <a:ext cx="258426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dirty="0">
                  <a:latin typeface="+mn-ea"/>
                  <a:ea typeface="+mn-ea"/>
                </a:rPr>
                <a:t>4</a:t>
              </a:r>
              <a:r>
                <a:rPr lang="zh-CN" altLang="en-US" dirty="0" smtClean="0">
                  <a:latin typeface="+mn-ea"/>
                  <a:ea typeface="+mn-ea"/>
                </a:rPr>
                <a:t>、第二</a:t>
              </a:r>
              <a:r>
                <a:rPr lang="zh-CN" altLang="en-US" dirty="0">
                  <a:latin typeface="+mn-ea"/>
                  <a:ea typeface="+mn-ea"/>
                </a:rPr>
                <a:t>次迭代</a:t>
              </a:r>
              <a:r>
                <a:rPr lang="zh-CN" altLang="en-US" dirty="0" smtClean="0">
                  <a:latin typeface="+mn-ea"/>
                  <a:ea typeface="+mn-ea"/>
                </a:rPr>
                <a:t>第</a:t>
              </a:r>
              <a:r>
                <a:rPr lang="en-US" altLang="zh-CN" dirty="0" smtClean="0">
                  <a:latin typeface="+mn-ea"/>
                  <a:ea typeface="+mn-ea"/>
                </a:rPr>
                <a:t>4</a:t>
              </a:r>
              <a:r>
                <a:rPr lang="zh-CN" altLang="en-US" dirty="0" smtClean="0">
                  <a:latin typeface="+mn-ea"/>
                  <a:ea typeface="+mn-ea"/>
                </a:rPr>
                <a:t>只</a:t>
              </a:r>
              <a:r>
                <a:rPr lang="zh-CN" altLang="en-US" dirty="0">
                  <a:latin typeface="+mn-ea"/>
                  <a:ea typeface="+mn-ea"/>
                </a:rPr>
                <a:t>蚂蚁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626418" y="3635352"/>
              <a:ext cx="257743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dirty="0">
                  <a:latin typeface="+mn-ea"/>
                  <a:ea typeface="+mn-ea"/>
                </a:rPr>
                <a:t>5</a:t>
              </a:r>
              <a:r>
                <a:rPr lang="zh-CN" altLang="en-US" dirty="0" smtClean="0">
                  <a:latin typeface="+mn-ea"/>
                  <a:ea typeface="+mn-ea"/>
                </a:rPr>
                <a:t>、第二</a:t>
              </a:r>
              <a:r>
                <a:rPr lang="zh-CN" altLang="en-US" dirty="0">
                  <a:latin typeface="+mn-ea"/>
                  <a:ea typeface="+mn-ea"/>
                </a:rPr>
                <a:t>次迭代</a:t>
              </a:r>
              <a:r>
                <a:rPr lang="zh-CN" altLang="en-US" dirty="0" smtClean="0">
                  <a:latin typeface="+mn-ea"/>
                  <a:ea typeface="+mn-ea"/>
                </a:rPr>
                <a:t>第</a:t>
              </a:r>
              <a:r>
                <a:rPr lang="en-US" altLang="zh-CN" dirty="0" smtClean="0">
                  <a:latin typeface="+mn-ea"/>
                  <a:ea typeface="+mn-ea"/>
                </a:rPr>
                <a:t>5</a:t>
              </a:r>
              <a:r>
                <a:rPr lang="zh-CN" altLang="en-US" dirty="0" smtClean="0">
                  <a:latin typeface="+mn-ea"/>
                  <a:ea typeface="+mn-ea"/>
                </a:rPr>
                <a:t>只</a:t>
              </a:r>
              <a:r>
                <a:rPr lang="zh-CN" altLang="en-US" dirty="0">
                  <a:latin typeface="+mn-ea"/>
                  <a:ea typeface="+mn-ea"/>
                </a:rPr>
                <a:t>蚂蚁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2213842" y="178582"/>
            <a:ext cx="6390606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dirty="0" smtClean="0">
                <a:latin typeface="+mn-ea"/>
                <a:ea typeface="+mn-ea"/>
              </a:rPr>
              <a:t>第二</a:t>
            </a:r>
            <a:r>
              <a:rPr lang="zh-CN" altLang="en-US" dirty="0">
                <a:latin typeface="+mn-ea"/>
                <a:ea typeface="+mn-ea"/>
              </a:rPr>
              <a:t>次</a:t>
            </a:r>
            <a:r>
              <a:rPr lang="zh-CN" altLang="en-US" dirty="0" smtClean="0">
                <a:latin typeface="+mn-ea"/>
                <a:ea typeface="+mn-ea"/>
              </a:rPr>
              <a:t>迭代时，</a:t>
            </a:r>
            <a:r>
              <a:rPr lang="en-US" altLang="zh-CN" u="wavyHeavy" dirty="0" smtClean="0">
                <a:latin typeface="+mn-ea"/>
                <a:ea typeface="+mn-ea"/>
              </a:rPr>
              <a:t>5</a:t>
            </a:r>
            <a:r>
              <a:rPr lang="zh-CN" altLang="en-US" u="wavyHeavy" dirty="0" smtClean="0">
                <a:latin typeface="+mn-ea"/>
                <a:ea typeface="+mn-ea"/>
              </a:rPr>
              <a:t>只</a:t>
            </a:r>
            <a:r>
              <a:rPr lang="zh-CN" altLang="en-US" u="wavyHeavy" dirty="0">
                <a:latin typeface="+mn-ea"/>
                <a:ea typeface="+mn-ea"/>
              </a:rPr>
              <a:t>蚂蚁</a:t>
            </a:r>
            <a:r>
              <a:rPr lang="zh-CN" altLang="en-US" dirty="0">
                <a:latin typeface="+mn-ea"/>
                <a:ea typeface="+mn-ea"/>
              </a:rPr>
              <a:t>走的是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同一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条路径</a:t>
            </a:r>
            <a:r>
              <a:rPr lang="zh-CN" altLang="en-US" dirty="0" smtClean="0">
                <a:latin typeface="+mn-ea"/>
                <a:ea typeface="+mn-ea"/>
              </a:rPr>
              <a:t>，算法</a:t>
            </a:r>
            <a:r>
              <a:rPr lang="zh-CN" altLang="en-US" dirty="0">
                <a:latin typeface="+mn-ea"/>
                <a:ea typeface="+mn-ea"/>
              </a:rPr>
              <a:t>收敛结束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285750" indent="-285750">
              <a:lnSpc>
                <a:spcPts val="27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dirty="0" smtClean="0">
                <a:latin typeface="+mn-ea"/>
                <a:ea typeface="+mn-ea"/>
              </a:rPr>
              <a:t>最</a:t>
            </a:r>
            <a:r>
              <a:rPr lang="zh-CN" altLang="en-US" dirty="0">
                <a:latin typeface="+mn-ea"/>
                <a:ea typeface="+mn-ea"/>
              </a:rPr>
              <a:t>优</a:t>
            </a:r>
            <a:r>
              <a:rPr lang="zh-CN" altLang="en-US" dirty="0" smtClean="0">
                <a:latin typeface="+mn-ea"/>
                <a:ea typeface="+mn-ea"/>
              </a:rPr>
              <a:t>路径：</a:t>
            </a:r>
            <a:r>
              <a:rPr lang="en-US" altLang="zh-CN" dirty="0" smtClean="0">
                <a:latin typeface="+mn-ea"/>
                <a:ea typeface="+mn-ea"/>
              </a:rPr>
              <a:t>A</a:t>
            </a:r>
            <a:r>
              <a:rPr lang="en-US" altLang="zh-CN" dirty="0" smtClean="0">
                <a:latin typeface="宋体" panose="02010600030101010101" pitchFamily="2" charset="-122"/>
              </a:rPr>
              <a:t>→</a:t>
            </a:r>
            <a:r>
              <a:rPr lang="en-US" altLang="zh-CN" dirty="0" smtClean="0">
                <a:latin typeface="+mn-ea"/>
                <a:ea typeface="+mn-ea"/>
              </a:rPr>
              <a:t>E</a:t>
            </a:r>
            <a:r>
              <a:rPr lang="en-US" altLang="zh-CN" dirty="0" smtClean="0">
                <a:latin typeface="宋体" panose="02010600030101010101" pitchFamily="2" charset="-122"/>
              </a:rPr>
              <a:t>→</a:t>
            </a:r>
            <a:r>
              <a:rPr lang="en-US" altLang="zh-CN" dirty="0" smtClean="0">
                <a:latin typeface="+mn-ea"/>
                <a:ea typeface="+mn-ea"/>
              </a:rPr>
              <a:t>D</a:t>
            </a:r>
            <a:r>
              <a:rPr lang="en-US" altLang="zh-CN" dirty="0" smtClean="0">
                <a:latin typeface="宋体" panose="02010600030101010101" pitchFamily="2" charset="-122"/>
              </a:rPr>
              <a:t>→</a:t>
            </a:r>
            <a:r>
              <a:rPr lang="en-US" altLang="zh-CN" dirty="0" smtClean="0">
                <a:latin typeface="+mn-ea"/>
                <a:ea typeface="+mn-ea"/>
              </a:rPr>
              <a:t>C</a:t>
            </a:r>
            <a:r>
              <a:rPr lang="en-US" altLang="zh-CN" dirty="0" smtClean="0">
                <a:latin typeface="宋体" panose="02010600030101010101" pitchFamily="2" charset="-122"/>
              </a:rPr>
              <a:t>→</a:t>
            </a:r>
            <a:r>
              <a:rPr lang="en-US" altLang="zh-CN" dirty="0" smtClean="0">
                <a:latin typeface="+mn-ea"/>
                <a:ea typeface="+mn-ea"/>
              </a:rPr>
              <a:t>B</a:t>
            </a:r>
            <a:r>
              <a:rPr lang="en-US" altLang="zh-CN" dirty="0" smtClean="0">
                <a:latin typeface="宋体" panose="02010600030101010101" pitchFamily="2" charset="-122"/>
              </a:rPr>
              <a:t>→</a:t>
            </a:r>
            <a:r>
              <a:rPr lang="en-US" altLang="zh-CN" dirty="0" smtClean="0">
                <a:latin typeface="+mn-ea"/>
                <a:ea typeface="+mn-ea"/>
              </a:rPr>
              <a:t>A</a:t>
            </a:r>
            <a:r>
              <a:rPr lang="en-US" altLang="zh-CN" dirty="0">
                <a:latin typeface="+mn-ea"/>
                <a:ea typeface="+mn-ea"/>
              </a:rPr>
              <a:t>, </a:t>
            </a:r>
            <a:r>
              <a:rPr lang="zh-CN" altLang="en-US" dirty="0" smtClean="0">
                <a:latin typeface="+mn-ea"/>
                <a:ea typeface="+mn-ea"/>
              </a:rPr>
              <a:t>路径距离</a:t>
            </a:r>
            <a:r>
              <a:rPr lang="zh-CN" altLang="en-US" dirty="0">
                <a:latin typeface="+mn-ea"/>
                <a:ea typeface="+mn-ea"/>
              </a:rPr>
              <a:t>为</a:t>
            </a:r>
            <a:r>
              <a:rPr lang="en-US" altLang="zh-CN" dirty="0" smtClean="0">
                <a:latin typeface="+mn-ea"/>
                <a:ea typeface="+mn-ea"/>
              </a:rPr>
              <a:t>9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491880" y="1752111"/>
            <a:ext cx="4155910" cy="4320480"/>
            <a:chOff x="3491880" y="1752111"/>
            <a:chExt cx="4155910" cy="4320480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27984" y="1752111"/>
              <a:ext cx="3219806" cy="4320480"/>
            </a:xfrm>
            <a:prstGeom prst="rect">
              <a:avLst/>
            </a:prstGeom>
          </p:spPr>
        </p:pic>
        <p:sp>
          <p:nvSpPr>
            <p:cNvPr id="21" name="右箭头 20"/>
            <p:cNvSpPr/>
            <p:nvPr/>
          </p:nvSpPr>
          <p:spPr bwMode="auto">
            <a:xfrm>
              <a:off x="3491880" y="3765315"/>
              <a:ext cx="288032" cy="216024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42097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/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625360" y="1737648"/>
                <a:ext cx="7964724" cy="3456384"/>
              </a:xfrm>
            </p:spPr>
            <p:txBody>
              <a:bodyPr lIns="0" tIns="0" rIns="0" bIns="0"/>
              <a:lstStyle/>
              <a:p>
                <a:pPr eaLnBrk="1" hangingPunct="1">
                  <a:lnSpc>
                    <a:spcPts val="2700"/>
                  </a:lnSpc>
                  <a:spcAft>
                    <a:spcPts val="600"/>
                  </a:spcAft>
                </a:pPr>
                <a:r>
                  <a:rPr lang="en-US" altLang="zh-CN" sz="1600" b="1" dirty="0" smtClean="0">
                    <a:latin typeface="+mn-ea"/>
                    <a:ea typeface="+mn-ea"/>
                  </a:rPr>
                  <a:t>⑴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、初始化参数：开始时每条边的信息素量都相等。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𝝉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</m:sSub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𝑪</m:t>
                    </m:r>
                    <m:r>
                      <a:rPr lang="zh-CN" altLang="en-US" sz="1600" b="1" i="1" smtClean="0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∆</m:t>
                    </m:r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𝝉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</m:sSub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lang="en-US" altLang="zh-CN" sz="1600" b="1" dirty="0" smtClean="0">
                    <a:latin typeface="+mn-ea"/>
                    <a:ea typeface="+mn-ea"/>
                  </a:rPr>
                  <a:t/>
                </a:r>
                <a:br>
                  <a:rPr lang="en-US" altLang="zh-CN" sz="1600" b="1" dirty="0" smtClean="0">
                    <a:latin typeface="+mn-ea"/>
                    <a:ea typeface="+mn-ea"/>
                  </a:rPr>
                </a:br>
                <a:r>
                  <a:rPr lang="zh-CN" altLang="zh-CN" sz="1600" b="1" dirty="0" smtClean="0">
                    <a:latin typeface="+mn-ea"/>
                    <a:ea typeface="+mn-ea"/>
                  </a:rPr>
                  <a:t>⑵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、将各只蚂蚁放置各城市，禁忌表为对应的城市。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/>
                </a:r>
                <a:br>
                  <a:rPr lang="en-US" altLang="zh-CN" sz="1600" b="1" dirty="0" smtClean="0">
                    <a:latin typeface="+mn-ea"/>
                    <a:ea typeface="+mn-ea"/>
                  </a:rPr>
                </a:br>
                <a:r>
                  <a:rPr lang="zh-CN" altLang="zh-CN" sz="1600" b="1" dirty="0" smtClean="0">
                    <a:latin typeface="+mn-ea"/>
                    <a:ea typeface="+mn-ea"/>
                  </a:rPr>
                  <a:t>⑶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、取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>1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只蚂蚁计算转移概率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p>
                    </m:sSubSup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600" b="1" dirty="0" smtClean="0">
                    <a:latin typeface="+mn-ea"/>
                    <a:ea typeface="+mn-ea"/>
                  </a:rPr>
                  <a:t>，按轮盘赌方式选择下一个城市，更新禁忌表，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/>
                </a:r>
                <a:br>
                  <a:rPr lang="en-US" altLang="zh-CN" sz="1600" b="1" dirty="0" smtClean="0">
                    <a:latin typeface="+mn-ea"/>
                    <a:ea typeface="+mn-ea"/>
                  </a:rPr>
                </a:br>
                <a:r>
                  <a:rPr lang="en-US" altLang="zh-CN" sz="1600" b="1" dirty="0">
                    <a:latin typeface="+mn-ea"/>
                    <a:ea typeface="+mn-ea"/>
                  </a:rPr>
                  <a:t> 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再计算概率，再选择城市，再更新禁忌表，直至该蚂蚁遍历所有城市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>1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次。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/>
                </a:r>
                <a:br>
                  <a:rPr lang="en-US" altLang="zh-CN" sz="1600" b="1" dirty="0" smtClean="0">
                    <a:latin typeface="+mn-ea"/>
                    <a:ea typeface="+mn-ea"/>
                  </a:rPr>
                </a:br>
                <a:r>
                  <a:rPr lang="zh-CN" altLang="zh-CN" sz="1600" b="1" dirty="0" smtClean="0">
                    <a:latin typeface="+mn-ea"/>
                    <a:ea typeface="+mn-ea"/>
                  </a:rPr>
                  <a:t>⑷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、计算该只蚂蚁留在各边的信息素量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∆</m:t>
                        </m:r>
                        <m:r>
                          <a:rPr lang="zh-CN" altLang="en-US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𝝉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p>
                    </m:sSubSup>
                  </m:oMath>
                </a14:m>
                <a:r>
                  <a:rPr lang="zh-CN" altLang="en-US" sz="1600" b="1" dirty="0" smtClean="0">
                    <a:latin typeface="+mn-ea"/>
                    <a:ea typeface="+mn-ea"/>
                  </a:rPr>
                  <a:t>，该蚂蚁死去。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/>
                </a:r>
                <a:br>
                  <a:rPr lang="en-US" altLang="zh-CN" sz="1600" b="1" dirty="0" smtClean="0">
                    <a:latin typeface="+mn-ea"/>
                    <a:ea typeface="+mn-ea"/>
                  </a:rPr>
                </a:br>
                <a:r>
                  <a:rPr lang="zh-CN" altLang="zh-CN" sz="1600" b="1" dirty="0" smtClean="0">
                    <a:latin typeface="+mn-ea"/>
                    <a:ea typeface="+mn-ea"/>
                  </a:rPr>
                  <a:t>⑸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、重复⑶～⑷，直至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>m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只蚂蚁都周游完毕。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/>
                </a:r>
                <a:br>
                  <a:rPr lang="en-US" altLang="zh-CN" sz="1600" b="1" dirty="0" smtClean="0">
                    <a:latin typeface="+mn-ea"/>
                    <a:ea typeface="+mn-ea"/>
                  </a:rPr>
                </a:br>
                <a:r>
                  <a:rPr lang="zh-CN" altLang="zh-CN" sz="1600" b="1" dirty="0" smtClean="0">
                    <a:latin typeface="+mn-ea"/>
                    <a:ea typeface="+mn-ea"/>
                  </a:rPr>
                  <a:t>⑹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、计算各边的信息素增量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∆</m:t>
                        </m:r>
                        <m:r>
                          <a:rPr lang="zh-CN" altLang="en-US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𝝉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</m:sSub>
                  </m:oMath>
                </a14:m>
                <a:r>
                  <a:rPr lang="zh-CN" altLang="en-US" sz="1600" b="1" dirty="0" smtClean="0">
                    <a:latin typeface="+mn-ea"/>
                    <a:ea typeface="+mn-ea"/>
                  </a:rPr>
                  <a:t>和信息素量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𝝉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𝒙𝒚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600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/>
                </a:r>
                <a:br>
                  <a:rPr lang="en-US" altLang="zh-CN" sz="1600" b="1" dirty="0" smtClean="0">
                    <a:latin typeface="+mn-ea"/>
                    <a:ea typeface="+mn-ea"/>
                  </a:rPr>
                </a:br>
                <a:r>
                  <a:rPr lang="en-US" altLang="zh-CN" sz="1600" b="1" dirty="0" smtClean="0">
                    <a:latin typeface="+mn-ea"/>
                    <a:ea typeface="+mn-ea"/>
                  </a:rPr>
                  <a:t>⑺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、记录本次迭代的路径，更新当前最优路径，清空禁忌表。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/>
                </a:r>
                <a:br>
                  <a:rPr lang="en-US" altLang="zh-CN" sz="1600" b="1" dirty="0" smtClean="0">
                    <a:latin typeface="+mn-ea"/>
                    <a:ea typeface="+mn-ea"/>
                  </a:rPr>
                </a:br>
                <a:r>
                  <a:rPr lang="zh-CN" altLang="zh-CN" sz="1600" b="1" dirty="0" smtClean="0">
                    <a:latin typeface="+mn-ea"/>
                    <a:ea typeface="+mn-ea"/>
                  </a:rPr>
                  <a:t>⑻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、判断是否达到预定的迭代步数，或是否出现停滞现象。若是，算法结束，输出当前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/>
                </a:r>
                <a:br>
                  <a:rPr lang="en-US" altLang="zh-CN" sz="1600" b="1" dirty="0" smtClean="0">
                    <a:latin typeface="+mn-ea"/>
                    <a:ea typeface="+mn-ea"/>
                  </a:rPr>
                </a:br>
                <a:r>
                  <a:rPr lang="en-US" altLang="zh-CN" sz="1600" b="1" dirty="0">
                    <a:latin typeface="+mn-ea"/>
                    <a:ea typeface="+mn-ea"/>
                  </a:rPr>
                  <a:t> 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最优路径。否则转⑵，进行下一次迭代。</a:t>
                </a:r>
              </a:p>
            </p:txBody>
          </p:sp>
        </mc:Choice>
        <mc:Fallback xmlns="">
          <p:sp>
            <p:nvSpPr>
              <p:cNvPr id="5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5360" y="1737648"/>
                <a:ext cx="7964724" cy="3456384"/>
              </a:xfrm>
              <a:blipFill rotWithShape="0">
                <a:blip r:embed="rId2"/>
                <a:stretch>
                  <a:fillRect l="-1608" b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629144" y="1168704"/>
            <a:ext cx="192663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+mn-ea"/>
              </a:rPr>
              <a:t>算法</a:t>
            </a:r>
            <a:r>
              <a:rPr lang="zh-CN" altLang="en-US" sz="2000" dirty="0" smtClean="0">
                <a:latin typeface="+mn-ea"/>
              </a:rPr>
              <a:t>步骤小结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2540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9144" y="1168704"/>
            <a:ext cx="192663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</a:rPr>
              <a:t>算法特点小结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629144" y="1916832"/>
            <a:ext cx="7903296" cy="17583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lang="zh-CN" altLang="en-US" dirty="0"/>
              <a:t>一种</a:t>
            </a:r>
            <a:r>
              <a:rPr lang="zh-CN" altLang="en-US" dirty="0" smtClean="0"/>
              <a:t>基于</a:t>
            </a:r>
            <a:r>
              <a:rPr lang="zh-CN" altLang="en-US" dirty="0" smtClean="0">
                <a:solidFill>
                  <a:srgbClr val="FF0000"/>
                </a:solidFill>
              </a:rPr>
              <a:t>群体</a:t>
            </a:r>
            <a:r>
              <a:rPr lang="zh-CN" altLang="en-US" dirty="0"/>
              <a:t>的智能算法，</a:t>
            </a:r>
            <a:r>
              <a:rPr lang="zh-CN" altLang="en-US" dirty="0">
                <a:solidFill>
                  <a:srgbClr val="0000FF"/>
                </a:solidFill>
              </a:rPr>
              <a:t>不是</a:t>
            </a:r>
            <a:r>
              <a:rPr lang="zh-CN" altLang="en-US" dirty="0"/>
              <a:t>单个蚂蚁行动，</a:t>
            </a:r>
            <a:r>
              <a:rPr lang="zh-CN" altLang="en-US" dirty="0">
                <a:solidFill>
                  <a:srgbClr val="0000FF"/>
                </a:solidFill>
              </a:rPr>
              <a:t>而是</a:t>
            </a:r>
            <a:r>
              <a:rPr lang="zh-CN" altLang="en-US" dirty="0"/>
              <a:t>多个蚂蚁同时搜索，具有</a:t>
            </a:r>
            <a:r>
              <a:rPr lang="zh-CN" altLang="en-US" dirty="0">
                <a:solidFill>
                  <a:srgbClr val="FF0000"/>
                </a:solidFill>
              </a:rPr>
              <a:t>分布式</a:t>
            </a:r>
            <a:r>
              <a:rPr lang="zh-CN" altLang="en-US" dirty="0"/>
              <a:t>的协同优化机制。</a:t>
            </a:r>
          </a:p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lang="zh-CN" altLang="en-US" dirty="0"/>
              <a:t>本质上属于</a:t>
            </a:r>
            <a:r>
              <a:rPr lang="zh-CN" altLang="en-US" dirty="0">
                <a:solidFill>
                  <a:srgbClr val="FF0000"/>
                </a:solidFill>
              </a:rPr>
              <a:t>随机搜索</a:t>
            </a:r>
            <a:r>
              <a:rPr lang="zh-CN" altLang="en-US" dirty="0"/>
              <a:t>算法（概率算法），具有概率搜索的特征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◇"/>
            </a:pPr>
            <a:r>
              <a:rPr lang="zh-CN" altLang="en-US" dirty="0" smtClean="0"/>
              <a:t>一</a:t>
            </a:r>
            <a:r>
              <a:rPr lang="zh-CN" altLang="en-US" dirty="0"/>
              <a:t>种</a:t>
            </a:r>
            <a:r>
              <a:rPr lang="zh-CN" altLang="en-US" dirty="0">
                <a:solidFill>
                  <a:srgbClr val="FF0000"/>
                </a:solidFill>
              </a:rPr>
              <a:t>全局搜索</a:t>
            </a:r>
            <a:r>
              <a:rPr lang="zh-CN" altLang="en-US" dirty="0"/>
              <a:t>算法，能够有效地避免局部最优。</a:t>
            </a:r>
          </a:p>
        </p:txBody>
      </p:sp>
    </p:spTree>
    <p:extLst>
      <p:ext uri="{BB962C8B-B14F-4D97-AF65-F5344CB8AC3E}">
        <p14:creationId xmlns:p14="http://schemas.microsoft.com/office/powerpoint/2010/main" val="162989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3568" y="980728"/>
            <a:ext cx="3888432" cy="447998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800" b="1" dirty="0" smtClean="0"/>
              <a:t>群智能算法与进化计算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83568" y="1844824"/>
            <a:ext cx="7992888" cy="2693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  <a:ea typeface="+mn-ea"/>
              </a:rPr>
              <a:t>相同点</a:t>
            </a:r>
            <a:endParaRPr lang="en-US" altLang="zh-CN" sz="2400" dirty="0">
              <a:latin typeface="+mn-ea"/>
              <a:ea typeface="+mn-ea"/>
            </a:endParaRPr>
          </a:p>
          <a:p>
            <a:pPr marL="1085850" lvl="1" indent="-342900" eaLnBrk="1" hangingPunct="1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+mn-ea"/>
                <a:ea typeface="+mn-ea"/>
              </a:rPr>
              <a:t>均为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概率搜索</a:t>
            </a:r>
            <a:r>
              <a:rPr lang="zh-CN" altLang="en-US" sz="2000" dirty="0" smtClean="0">
                <a:latin typeface="+mn-ea"/>
                <a:ea typeface="+mn-ea"/>
              </a:rPr>
              <a:t>算法</a:t>
            </a:r>
            <a:endParaRPr lang="en-US" altLang="zh-CN" sz="2000" dirty="0">
              <a:latin typeface="+mn-ea"/>
              <a:ea typeface="+mn-ea"/>
            </a:endParaRPr>
          </a:p>
          <a:p>
            <a:pPr marL="1085850" lvl="1" indent="-342900" eaLnBrk="1" hangingPunct="1">
              <a:lnSpc>
                <a:spcPts val="32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模拟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自然现象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利用某些特点解决</a:t>
            </a:r>
            <a:r>
              <a:rPr lang="zh-CN" altLang="en-US" sz="2000" dirty="0">
                <a:latin typeface="+mn-ea"/>
                <a:ea typeface="+mn-ea"/>
              </a:rPr>
              <a:t>实际</a:t>
            </a:r>
            <a:r>
              <a:rPr lang="zh-CN" altLang="en-US" sz="2000" dirty="0" smtClean="0">
                <a:latin typeface="+mn-ea"/>
                <a:ea typeface="+mn-ea"/>
              </a:rPr>
              <a:t>问题。</a:t>
            </a:r>
            <a:endParaRPr lang="en-US" altLang="zh-CN" sz="2000" dirty="0">
              <a:latin typeface="+mn-ea"/>
              <a:ea typeface="+mn-ea"/>
            </a:endParaRPr>
          </a:p>
          <a:p>
            <a:pPr marL="457200" indent="-457200" eaLnBrk="1" hangingPunct="1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+mn-ea"/>
                <a:ea typeface="+mn-ea"/>
              </a:rPr>
              <a:t>区别</a:t>
            </a:r>
            <a:endParaRPr lang="en-US" altLang="zh-CN" sz="2400" dirty="0">
              <a:latin typeface="+mn-ea"/>
              <a:ea typeface="+mn-ea"/>
            </a:endParaRPr>
          </a:p>
          <a:p>
            <a:pPr marL="1085850" lvl="1" indent="-342900" eaLnBrk="1" hangingPunct="1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群智能</a:t>
            </a:r>
            <a:r>
              <a:rPr lang="zh-CN" altLang="en-US" sz="2000" dirty="0">
                <a:latin typeface="+mn-ea"/>
                <a:ea typeface="+mn-ea"/>
              </a:rPr>
              <a:t>优化</a:t>
            </a:r>
            <a:r>
              <a:rPr lang="zh-CN" altLang="en-US" sz="2000" dirty="0" smtClean="0">
                <a:latin typeface="+mn-ea"/>
                <a:ea typeface="+mn-ea"/>
              </a:rPr>
              <a:t>算法来源于对群居动物社会行为的模拟，强调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个体之间的相互协作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9312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58658</TotalTime>
  <Words>9592</Words>
  <Application>Microsoft Office PowerPoint</Application>
  <PresentationFormat>全屏显示(4:3)</PresentationFormat>
  <Paragraphs>774</Paragraphs>
  <Slides>98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2" baseType="lpstr">
      <vt:lpstr>-apple-system</vt:lpstr>
      <vt:lpstr>等线</vt:lpstr>
      <vt:lpstr>黑体</vt:lpstr>
      <vt:lpstr>楷体</vt:lpstr>
      <vt:lpstr>楷体_GB2312</vt:lpstr>
      <vt:lpstr>宋体</vt:lpstr>
      <vt:lpstr>Arial</vt:lpstr>
      <vt:lpstr>Calibri</vt:lpstr>
      <vt:lpstr>Cambria Math</vt:lpstr>
      <vt:lpstr>Symbol</vt:lpstr>
      <vt:lpstr>Times New Roman</vt:lpstr>
      <vt:lpstr>Verdana</vt:lpstr>
      <vt:lpstr>Wingdings</vt:lpstr>
      <vt:lpstr>Profile</vt:lpstr>
      <vt:lpstr>Intelligent Computing</vt:lpstr>
      <vt:lpstr>主要内容</vt:lpstr>
      <vt:lpstr>前言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基本遗传算法的特点：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8、算法应用</vt:lpstr>
      <vt:lpstr>求解：</vt:lpstr>
      <vt:lpstr>Σf</vt:lpstr>
      <vt:lpstr>Σf =2380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6.2.2  基本蚁群算法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算法模型：</vt:lpstr>
      <vt:lpstr>关键---调参！</vt:lpstr>
      <vt:lpstr>已知：每条路径(边)上的数字，表示两点(城市)间的距离d_ij 假设：初始时，每条路径上的信息素浓度均为1，信息素因子       α=2，启发函数因子β=3。 求：一只蚂蚁k，以城市2为起点，到下一个城市j的转移概率。</vt:lpstr>
      <vt:lpstr>3、信息素τ_ij (t)更新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6.2.4  蚁群算法的应用</vt:lpstr>
      <vt:lpstr>例：旅行商问题</vt:lpstr>
      <vt:lpstr>PowerPoint 演示文稿</vt:lpstr>
      <vt:lpstr>PowerPoint 演示文稿</vt:lpstr>
      <vt:lpstr>PowerPoint 演示文稿</vt:lpstr>
      <vt:lpstr>PowerPoint 演示文稿</vt:lpstr>
      <vt:lpstr>过程详解</vt:lpstr>
      <vt:lpstr>PowerPoint 演示文稿</vt:lpstr>
      <vt:lpstr>PowerPoint 演示文稿</vt:lpstr>
      <vt:lpstr>PowerPoint 演示文稿</vt:lpstr>
      <vt:lpstr>PowerPoint 演示文稿</vt:lpstr>
      <vt:lpstr>⑴、初始化参数：开始时每条边的信息素量都相等。τ_xy (0)=C，∆τ_xy (0)=0 ⑵、将各只蚂蚁放置各城市，禁忌表为对应的城市。 ⑶、取1只蚂蚁计算转移概率P_xy^k (t)，按轮盘赌方式选择下一个城市，更新禁忌表，     再计算概率，再选择城市，再更新禁忌表，直至该蚂蚁遍历所有城市1次。 ⑷、计算该只蚂蚁留在各边的信息素量〖∆τ〗_xy^k，该蚂蚁死去。 ⑸、重复⑶～⑷，直至m只蚂蚁都周游完毕。 ⑹、计算各边的信息素增量〖∆τ〗_xy和信息素量τ_xy (t+n)。 ⑺、记录本次迭代的路径，更新当前最优路径，清空禁忌表。 ⑻、判断是否达到预定的迭代步数，或是否出现停滞现象。若是，算法结束，输出当前     最优路径。否则转⑵，进行下一次迭代。</vt:lpstr>
      <vt:lpstr>PowerPoint 演示文稿</vt:lpstr>
      <vt:lpstr>群智能算法与进化计算</vt:lpstr>
    </vt:vector>
  </TitlesOfParts>
  <Company>family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                                           人工智能</dc:title>
  <dc:creator>fengqi</dc:creator>
  <cp:lastModifiedBy>qfeng</cp:lastModifiedBy>
  <cp:revision>6231</cp:revision>
  <dcterms:created xsi:type="dcterms:W3CDTF">2013-07-30T08:45:25Z</dcterms:created>
  <dcterms:modified xsi:type="dcterms:W3CDTF">2024-11-30T20:57:50Z</dcterms:modified>
</cp:coreProperties>
</file>